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586" r:id="rId2"/>
    <p:sldId id="587" r:id="rId3"/>
    <p:sldId id="613" r:id="rId4"/>
    <p:sldId id="554" r:id="rId5"/>
    <p:sldId id="555" r:id="rId6"/>
    <p:sldId id="556" r:id="rId7"/>
    <p:sldId id="585" r:id="rId8"/>
    <p:sldId id="557"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9" r:id="rId37"/>
    <p:sldId id="608" r:id="rId38"/>
    <p:sldId id="609" r:id="rId39"/>
    <p:sldId id="610" r:id="rId40"/>
    <p:sldId id="591" r:id="rId41"/>
    <p:sldId id="272" r:id="rId42"/>
    <p:sldId id="611" r:id="rId43"/>
    <p:sldId id="612" r:id="rId44"/>
    <p:sldId id="5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8C4"/>
    <a:srgbClr val="000099"/>
    <a:srgbClr val="66CCFF"/>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7429" autoAdjust="0"/>
  </p:normalViewPr>
  <p:slideViewPr>
    <p:cSldViewPr>
      <p:cViewPr>
        <p:scale>
          <a:sx n="64" d="100"/>
          <a:sy n="64" d="100"/>
        </p:scale>
        <p:origin x="-716" y="-1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02A28-D55D-4DEE-A5AD-28137AD9A422}" type="slidenum">
              <a:rPr lang="en-US" smtClean="0"/>
              <a:pPr/>
              <a:t>4</a:t>
            </a:fld>
            <a:endParaRPr lang="en-US"/>
          </a:p>
        </p:txBody>
      </p:sp>
    </p:spTree>
    <p:extLst>
      <p:ext uri="{BB962C8B-B14F-4D97-AF65-F5344CB8AC3E}">
        <p14:creationId xmlns:p14="http://schemas.microsoft.com/office/powerpoint/2010/main" val="145619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33</a:t>
            </a:fld>
            <a:endParaRPr lang="en-US"/>
          </a:p>
        </p:txBody>
      </p:sp>
    </p:spTree>
    <p:extLst>
      <p:ext uri="{BB962C8B-B14F-4D97-AF65-F5344CB8AC3E}">
        <p14:creationId xmlns:p14="http://schemas.microsoft.com/office/powerpoint/2010/main" val="384873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41</a:t>
            </a:fld>
            <a:endParaRPr lang="en-US"/>
          </a:p>
        </p:txBody>
      </p:sp>
    </p:spTree>
    <p:extLst>
      <p:ext uri="{BB962C8B-B14F-4D97-AF65-F5344CB8AC3E}">
        <p14:creationId xmlns:p14="http://schemas.microsoft.com/office/powerpoint/2010/main" val="122510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3/21/2022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3/21/2022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3/21/2022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3/21/2022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3/21/2022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3/21/2022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3/21/2022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3/21/2022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3/21/2022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3/21/2022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3/21/2022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xmlns=""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78050077-E24D-4246-BE7C-71E98F9A160F}"/>
              </a:ext>
            </a:extLst>
          </p:cNvPr>
          <p:cNvPicPr>
            <a:picLocks noChangeAspect="1"/>
          </p:cNvPicPr>
          <p:nvPr userDrawn="1"/>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a16="http://schemas.microsoft.com/office/drawing/2014/main" xmlns="" id="{80FFC769-2FF5-4255-956E-2C23E2C5F376}"/>
              </a:ext>
            </a:extLst>
          </p:cNvPr>
          <p:cNvSpPr txBox="1"/>
          <p:nvPr userDrawn="1"/>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xmlns="" id="{04C7B003-50A9-471B-8DC3-F129A3E60B43}"/>
              </a:ext>
            </a:extLst>
          </p:cNvPr>
          <p:cNvCxnSpPr/>
          <p:nvPr userDrawn="1"/>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b="0" dirty="0">
                <a:latin typeface="Preeti" pitchFamily="2" charset="0"/>
                <a:cs typeface="Arial" pitchFamily="34" charset="0"/>
              </a:rPr>
              <a:t/>
            </a:r>
            <a:br>
              <a:rPr lang="ne-NP" b="0" dirty="0">
                <a:latin typeface="Preeti" pitchFamily="2" charset="0"/>
                <a:cs typeface="Arial" pitchFamily="34" charset="0"/>
              </a:rPr>
            </a:br>
            <a:r>
              <a:rPr lang="ne-NP" sz="3600" dirty="0">
                <a:solidFill>
                  <a:srgbClr val="4708C4"/>
                </a:solidFill>
                <a:latin typeface="Preeti"/>
                <a:cs typeface="Kalimati" pitchFamily="2"/>
              </a:rPr>
              <a:t>प्रशिक्षकको लागि क्षेत्रीयस्तरको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a:t>
            </a:r>
            <a:r>
              <a:rPr lang="ne-NP" sz="2800" dirty="0" smtClean="0">
                <a:solidFill>
                  <a:schemeClr val="tx2"/>
                </a:solidFill>
                <a:latin typeface="Preeti"/>
                <a:cs typeface="Kalimati" pitchFamily="2"/>
              </a:rPr>
              <a:t>१६,</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बाँके, मोरङ</a:t>
            </a:r>
            <a:r>
              <a:rPr lang="en-US" dirty="0">
                <a:solidFill>
                  <a:schemeClr val="tx2"/>
                </a:solidFill>
                <a:latin typeface="Preeti"/>
                <a:cs typeface="Kalimati" pitchFamily="2"/>
              </a:rPr>
              <a:t/>
            </a:r>
            <a:br>
              <a:rPr lang="en-US" dirty="0">
                <a:solidFill>
                  <a:schemeClr val="tx2"/>
                </a:solidFill>
                <a:latin typeface="Preeti"/>
                <a:cs typeface="Kalimati" pitchFamily="2"/>
              </a:rPr>
            </a:br>
            <a:r>
              <a:rPr lang="en-US" sz="3600" dirty="0">
                <a:latin typeface="Preeti"/>
                <a:cs typeface="Kalimati" pitchFamily="2"/>
              </a:rPr>
              <a:t/>
            </a: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B3BA6E71-2ED7-4E78-9BD9-383B3C7F7960}"/>
              </a:ext>
            </a:extLst>
          </p:cNvPr>
          <p:cNvSpPr txBox="1"/>
          <p:nvPr/>
        </p:nvSpPr>
        <p:spPr>
          <a:xfrm>
            <a:off x="1524000" y="4724400"/>
            <a:ext cx="9271000" cy="1754326"/>
          </a:xfrm>
          <a:prstGeom prst="rect">
            <a:avLst/>
          </a:prstGeom>
          <a:noFill/>
        </p:spPr>
        <p:txBody>
          <a:bodyPr wrap="square">
            <a:spAutoFit/>
          </a:bodyPr>
          <a:lstStyle/>
          <a:p>
            <a:pPr algn="ctr">
              <a:lnSpc>
                <a:spcPct val="150000"/>
              </a:lnSpc>
            </a:pPr>
            <a:r>
              <a:rPr lang="ne-NP" sz="2400" dirty="0">
                <a:solidFill>
                  <a:srgbClr val="002060"/>
                </a:solidFill>
                <a:latin typeface="Preeti"/>
                <a:cs typeface="Kalimati" pitchFamily="2"/>
              </a:rPr>
              <a:t>अघिल्लो दिनको समिक्षा </a:t>
            </a:r>
          </a:p>
          <a:p>
            <a:pPr algn="ctr">
              <a:lnSpc>
                <a:spcPct val="150000"/>
              </a:lnSpc>
            </a:pPr>
            <a:r>
              <a:rPr lang="ne-NP" sz="2400" dirty="0">
                <a:solidFill>
                  <a:srgbClr val="002060"/>
                </a:solidFill>
                <a:latin typeface="Preeti"/>
                <a:cs typeface="Kalimati" pitchFamily="2"/>
              </a:rPr>
              <a:t>कृषक परिवार छनौट विधि  </a:t>
            </a:r>
          </a:p>
          <a:p>
            <a:pPr algn="ctr">
              <a:lnSpc>
                <a:spcPct val="150000"/>
              </a:lnSpc>
            </a:pPr>
            <a:r>
              <a:rPr lang="ne-NP" sz="2400" dirty="0">
                <a:solidFill>
                  <a:srgbClr val="002060"/>
                </a:solidFill>
                <a:latin typeface="Preeti"/>
                <a:cs typeface="Kalimati" pitchFamily="2"/>
              </a:rPr>
              <a:t>लगत १ क भर्ने तरिका</a:t>
            </a:r>
          </a:p>
        </p:txBody>
      </p:sp>
      <p:sp>
        <p:nvSpPr>
          <p:cNvPr id="4" name="Slide Number Placeholder 3">
            <a:extLst>
              <a:ext uri="{FF2B5EF4-FFF2-40B4-BE49-F238E27FC236}">
                <a16:creationId xmlns:a16="http://schemas.microsoft.com/office/drawing/2014/main" xmlns=""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xmlns=""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दोस्रो दिनको प्रथम 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5481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itle 1"/>
          <p:cNvSpPr>
            <a:spLocks noGrp="1"/>
          </p:cNvSpPr>
          <p:nvPr>
            <p:ph type="title"/>
          </p:nvPr>
        </p:nvSpPr>
        <p:spPr>
          <a:xfrm>
            <a:off x="526075" y="685800"/>
            <a:ext cx="10972800" cy="715962"/>
          </a:xfrm>
          <a:noFill/>
        </p:spPr>
        <p:txBody>
          <a:bodyPr>
            <a:normAutofit/>
          </a:bodyPr>
          <a:lstStyle/>
          <a:p>
            <a:r>
              <a:rPr lang="ne-NP" sz="2700" b="1" dirty="0" smtClean="0">
                <a:cs typeface="Kalimati" pitchFamily="2"/>
              </a:rPr>
              <a:t>कृषक </a:t>
            </a:r>
            <a:r>
              <a:rPr lang="ne-NP" sz="2700" b="1" dirty="0">
                <a:cs typeface="Kalimati" pitchFamily="2"/>
              </a:rPr>
              <a:t>परिवार छनोट विधि </a:t>
            </a:r>
            <a:r>
              <a:rPr lang="ne-NP" sz="2700" b="1" dirty="0" smtClean="0">
                <a:cs typeface="Kalimati" pitchFamily="2"/>
              </a:rPr>
              <a:t> </a:t>
            </a:r>
            <a:endParaRPr lang="en-US" sz="2700" b="1" dirty="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t="26667" r="12708" b="18704"/>
          <a:stretch/>
        </p:blipFill>
        <p:spPr bwMode="auto">
          <a:xfrm>
            <a:off x="26542" y="1201220"/>
            <a:ext cx="1197186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9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03200" y="1219200"/>
            <a:ext cx="11785600" cy="5486400"/>
          </a:xfrm>
          <a:noFill/>
        </p:spPr>
        <p:txBody>
          <a:bodyPr>
            <a:noAutofit/>
          </a:bodyPr>
          <a:lstStyle/>
          <a:p>
            <a:pPr algn="just">
              <a:lnSpc>
                <a:spcPct val="150000"/>
              </a:lnSpc>
            </a:pPr>
            <a:endParaRPr lang="en-US" sz="2100" dirty="0" smtClean="0">
              <a:solidFill>
                <a:schemeClr val="dk1"/>
              </a:solidFill>
              <a:cs typeface="Kalimati" pitchFamily="2"/>
            </a:endParaRPr>
          </a:p>
          <a:p>
            <a:pPr algn="just">
              <a:lnSpc>
                <a:spcPct val="150000"/>
              </a:lnSpc>
            </a:pPr>
            <a:r>
              <a:rPr lang="ne-NP" sz="2100" dirty="0" smtClean="0">
                <a:solidFill>
                  <a:schemeClr val="dk1"/>
                </a:solidFill>
                <a:cs typeface="Kalimati" pitchFamily="2"/>
              </a:rPr>
              <a:t>गणना </a:t>
            </a:r>
            <a:r>
              <a:rPr lang="ne-NP" sz="2100" dirty="0">
                <a:solidFill>
                  <a:schemeClr val="dk1"/>
                </a:solidFill>
                <a:cs typeface="Kalimati" pitchFamily="2"/>
              </a:rPr>
              <a:t>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 </a:t>
            </a:r>
            <a:endParaRPr lang="ne-NP" sz="2100" dirty="0" smtClean="0">
              <a:solidFill>
                <a:schemeClr val="dk1"/>
              </a:solidFill>
              <a:cs typeface="Kalimati" pitchFamily="2"/>
            </a:endParaRPr>
          </a:p>
          <a:p>
            <a:pPr algn="just">
              <a:lnSpc>
                <a:spcPct val="150000"/>
              </a:lnSpc>
            </a:pPr>
            <a:r>
              <a:rPr lang="ne-NP" sz="2100" dirty="0" smtClean="0">
                <a:solidFill>
                  <a:schemeClr val="dk1"/>
                </a:solidFill>
                <a:cs typeface="Kalimati" pitchFamily="2"/>
              </a:rPr>
              <a:t>छनोटमा </a:t>
            </a:r>
            <a:r>
              <a:rPr lang="ne-NP" sz="2100" dirty="0">
                <a:solidFill>
                  <a:schemeClr val="dk1"/>
                </a:solidFill>
                <a:cs typeface="Kalimati" pitchFamily="2"/>
              </a:rPr>
              <a:t>पर्ने कृषि चलनहरू वा कृषक परिवारहरू) निश्चित गर्ने सूत्र निम्न वमोजिम </a:t>
            </a:r>
            <a:r>
              <a:rPr lang="ne-NP" sz="2100" dirty="0" smtClean="0">
                <a:solidFill>
                  <a:schemeClr val="dk1"/>
                </a:solidFill>
                <a:cs typeface="Kalimati" pitchFamily="2"/>
              </a:rPr>
              <a:t>छः              </a:t>
            </a:r>
            <a:endParaRPr lang="ne-NP" sz="2100" dirty="0">
              <a:solidFill>
                <a:schemeClr val="dk1"/>
              </a:solidFill>
              <a:cs typeface="Kalimati" pitchFamily="2"/>
            </a:endParaRPr>
          </a:p>
          <a:p>
            <a:pPr algn="just">
              <a:lnSpc>
                <a:spcPct val="150000"/>
              </a:lnSpc>
            </a:pPr>
            <a:r>
              <a:rPr lang="ne-NP" sz="2100" dirty="0">
                <a:solidFill>
                  <a:schemeClr val="dk1"/>
                </a:solidFill>
                <a:cs typeface="Kalimati" pitchFamily="2"/>
              </a:rPr>
              <a:t>अ, अ + इ , अ + २इ, ...........अं + (न–१)इ</a:t>
            </a:r>
          </a:p>
          <a:p>
            <a:pPr algn="just">
              <a:lnSpc>
                <a:spcPct val="150000"/>
              </a:lnSpc>
            </a:pPr>
            <a:r>
              <a:rPr lang="ne-NP" sz="2100" dirty="0">
                <a:solidFill>
                  <a:schemeClr val="dk1"/>
                </a:solidFill>
                <a:cs typeface="Kalimati" pitchFamily="2"/>
              </a:rPr>
              <a:t>अर्थात् कुनै गणना क्षेत्रबाट “न” वटा कृषि चलन छान्नुपर्ने भए छानिने चलनहरुको (कृषक परिवारहरुको) क्रमसङ्ख्या माथि लेखिए वमोजिम हुन्छ ।</a:t>
            </a:r>
            <a:endParaRPr lang="en-US" sz="21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11</a:t>
            </a:fld>
            <a:endParaRPr lang="en-US" sz="1800" dirty="0">
              <a:latin typeface="Fontasy Himali" pitchFamily="82" charset="0"/>
            </a:endParaRPr>
          </a:p>
        </p:txBody>
      </p:sp>
      <p:sp>
        <p:nvSpPr>
          <p:cNvPr id="19" name="Title 1"/>
          <p:cNvSpPr>
            <a:spLocks noGrp="1"/>
          </p:cNvSpPr>
          <p:nvPr>
            <p:ph type="title"/>
          </p:nvPr>
        </p:nvSpPr>
        <p:spPr>
          <a:xfrm>
            <a:off x="609600" y="274638"/>
            <a:ext cx="10972800" cy="7921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3100" b="1" dirty="0" smtClean="0">
                <a:cs typeface="Kalimati" pitchFamily="2"/>
              </a:rPr>
              <a:t> </a:t>
            </a:r>
            <a:r>
              <a:rPr lang="ne-NP" sz="2700" b="1" dirty="0">
                <a:cs typeface="Kalimati" pitchFamily="2"/>
              </a:rPr>
              <a:t/>
            </a:r>
            <a:br>
              <a:rPr lang="ne-NP" sz="2700" b="1" dirty="0">
                <a:cs typeface="Kalimati" pitchFamily="2"/>
              </a:rPr>
            </a:br>
            <a:r>
              <a:rPr lang="ne-NP" sz="2700" b="1" dirty="0" smtClean="0">
                <a:solidFill>
                  <a:schemeClr val="bg1"/>
                </a:solidFill>
                <a:cs typeface="Kalimati" pitchFamily="2"/>
              </a:rPr>
              <a:t/>
            </a:r>
            <a:br>
              <a:rPr lang="ne-NP" sz="2700" b="1" dirty="0" smtClean="0">
                <a:solidFill>
                  <a:schemeClr val="bg1"/>
                </a:solidFill>
                <a:cs typeface="Kalimati" pitchFamily="2"/>
              </a:rPr>
            </a:br>
            <a:endParaRPr lang="en-US" sz="2700" b="1" dirty="0">
              <a:solidFill>
                <a:schemeClr val="bg1"/>
              </a:solidFill>
              <a:cs typeface="Kalimati" pitchFamily="2"/>
            </a:endParaRPr>
          </a:p>
        </p:txBody>
      </p:sp>
    </p:spTree>
    <p:extLst>
      <p:ext uri="{BB962C8B-B14F-4D97-AF65-F5344CB8AC3E}">
        <p14:creationId xmlns:p14="http://schemas.microsoft.com/office/powerpoint/2010/main" val="351961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10972800" cy="5638800"/>
          </a:xfrm>
          <a:noFill/>
        </p:spPr>
        <p:txBody>
          <a:bodyPr>
            <a:normAutofit/>
          </a:bodyPr>
          <a:lstStyle/>
          <a:p>
            <a:pPr algn="just">
              <a:lnSpc>
                <a:spcPct val="180000"/>
              </a:lnSpc>
            </a:pPr>
            <a:r>
              <a:rPr lang="ne-NP" sz="2300" dirty="0">
                <a:solidFill>
                  <a:schemeClr val="dk1"/>
                </a:solidFill>
                <a:cs typeface="Kalimati" pitchFamily="2"/>
              </a:rPr>
              <a:t>साथै माथिको सूत्रमा,</a:t>
            </a: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अ </a:t>
            </a:r>
            <a:r>
              <a:rPr lang="ne-NP" sz="2300" dirty="0">
                <a:solidFill>
                  <a:schemeClr val="dk1"/>
                </a:solidFill>
                <a:cs typeface="Kalimati" pitchFamily="2"/>
              </a:rPr>
              <a:t>= शुरू छनोट अङ्क, र </a:t>
            </a: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इ </a:t>
            </a:r>
            <a:r>
              <a:rPr lang="ne-NP" sz="2300" dirty="0">
                <a:solidFill>
                  <a:schemeClr val="dk1"/>
                </a:solidFill>
                <a:cs typeface="Kalimati" pitchFamily="2"/>
              </a:rPr>
              <a:t>= छनोट अन्तर सङ्ख्या हो ।</a:t>
            </a:r>
          </a:p>
          <a:p>
            <a:pPr algn="just">
              <a:lnSpc>
                <a:spcPct val="180000"/>
              </a:lnSpc>
            </a:pPr>
            <a:r>
              <a:rPr lang="ne-NP" sz="2300" dirty="0" smtClean="0">
                <a:solidFill>
                  <a:schemeClr val="dk1"/>
                </a:solidFill>
                <a:cs typeface="Kalimati" pitchFamily="2"/>
              </a:rPr>
              <a:t>यसपछि </a:t>
            </a:r>
            <a:r>
              <a:rPr lang="ne-NP" sz="2300" dirty="0">
                <a:solidFill>
                  <a:schemeClr val="dk1"/>
                </a:solidFill>
                <a:cs typeface="Kalimati" pitchFamily="2"/>
              </a:rPr>
              <a:t>छनोट अन्तर सङ्ख्या “इ” निकाल्नु पर्दछ । छनोट अन्तर सङ्ख्या निकाल्ने सूत्र यस प्रकार </a:t>
            </a:r>
            <a:r>
              <a:rPr lang="ne-NP" sz="2300" dirty="0" smtClean="0">
                <a:solidFill>
                  <a:schemeClr val="dk1"/>
                </a:solidFill>
                <a:cs typeface="Kalimati" pitchFamily="2"/>
              </a:rPr>
              <a:t>छः</a:t>
            </a:r>
            <a:endParaRPr lang="ne-NP" sz="2300" dirty="0">
              <a:solidFill>
                <a:schemeClr val="dk1"/>
              </a:solidFill>
              <a:cs typeface="Kalimati" pitchFamily="2"/>
            </a:endParaRPr>
          </a:p>
          <a:p>
            <a:pPr algn="just">
              <a:lnSpc>
                <a:spcPct val="180000"/>
              </a:lnSpc>
            </a:pPr>
            <a:r>
              <a:rPr lang="ne-NP" sz="2300" dirty="0">
                <a:solidFill>
                  <a:schemeClr val="dk1"/>
                </a:solidFill>
                <a:cs typeface="Kalimati" pitchFamily="2"/>
              </a:rPr>
              <a:t>छनोट अन्तर सङ्ख्या (इ) = (गणना क्षेत्रको जम्मा कृषि चलन सङ्ख्या) ⁄ (न) </a:t>
            </a:r>
            <a:endParaRPr lang="ne-NP" sz="2300" dirty="0">
              <a:solidFill>
                <a:schemeClr val="dk1"/>
              </a:solidFill>
              <a:latin typeface="Times New Roman" pitchFamily="18" charset="0"/>
              <a:cs typeface="Kalimati" pitchFamily="2"/>
            </a:endParaRPr>
          </a:p>
          <a:p>
            <a:pPr marL="0" indent="0" algn="just">
              <a:lnSpc>
                <a:spcPct val="180000"/>
              </a:lnSpc>
              <a:buNone/>
            </a:pPr>
            <a:r>
              <a:rPr lang="en-US" sz="2300" dirty="0" smtClean="0">
                <a:solidFill>
                  <a:schemeClr val="dk1"/>
                </a:solidFill>
                <a:cs typeface="Kalimati" pitchFamily="2"/>
              </a:rPr>
              <a:t>	</a:t>
            </a:r>
            <a:r>
              <a:rPr lang="ne-NP" sz="2300" dirty="0" smtClean="0">
                <a:solidFill>
                  <a:schemeClr val="dk1"/>
                </a:solidFill>
                <a:cs typeface="Kalimati" pitchFamily="2"/>
              </a:rPr>
              <a:t>= </a:t>
            </a:r>
            <a:r>
              <a:rPr lang="ne-NP" sz="2300" dirty="0">
                <a:solidFill>
                  <a:schemeClr val="dk1"/>
                </a:solidFill>
                <a:cs typeface="Kalimati" pitchFamily="2"/>
              </a:rPr>
              <a:t>(१०९) ⁄ </a:t>
            </a:r>
            <a:r>
              <a:rPr lang="ne-NP" sz="2300" dirty="0" smtClean="0">
                <a:solidFill>
                  <a:schemeClr val="dk1"/>
                </a:solidFill>
                <a:cs typeface="Kalimati" pitchFamily="2"/>
              </a:rPr>
              <a:t>(</a:t>
            </a:r>
            <a:r>
              <a:rPr lang="ne-NP" sz="2300" dirty="0">
                <a:solidFill>
                  <a:schemeClr val="dk1"/>
                </a:solidFill>
                <a:cs typeface="Kalimati" pitchFamily="2"/>
              </a:rPr>
              <a:t>२६)	= ४.१९२ ≈४.१९</a:t>
            </a:r>
          </a:p>
          <a:p>
            <a:endParaRPr lang="ne-NP" dirty="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12</a:t>
            </a:fld>
            <a:endParaRPr lang="en-US" sz="1800" dirty="0">
              <a:latin typeface="Fontasy Himali" pitchFamily="82" charset="0"/>
            </a:endParaRPr>
          </a:p>
        </p:txBody>
      </p:sp>
      <p:sp>
        <p:nvSpPr>
          <p:cNvPr id="7" name="Title 1"/>
          <p:cNvSpPr>
            <a:spLocks noGrp="1"/>
          </p:cNvSpPr>
          <p:nvPr>
            <p:ph type="title"/>
          </p:nvPr>
        </p:nvSpPr>
        <p:spPr>
          <a:xfrm>
            <a:off x="609600" y="274638"/>
            <a:ext cx="10972800" cy="6397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a:t>
            </a:r>
            <a:r>
              <a:rPr lang="ne-NP" sz="3100" b="1" dirty="0" smtClean="0">
                <a:cs typeface="Kalimati" pitchFamily="2"/>
              </a:rPr>
              <a:t>विधि </a:t>
            </a:r>
            <a:r>
              <a:rPr lang="ne-NP" sz="3100" b="1" dirty="0">
                <a:cs typeface="Kalimati" pitchFamily="2"/>
              </a:rPr>
              <a:t/>
            </a:r>
            <a:br>
              <a:rPr lang="ne-NP" sz="3100" b="1" dirty="0">
                <a:cs typeface="Kalimati" pitchFamily="2"/>
              </a:rPr>
            </a:br>
            <a:r>
              <a:rPr lang="ne-NP" sz="3100" b="1" dirty="0" smtClean="0">
                <a:solidFill>
                  <a:schemeClr val="bg1"/>
                </a:solidFill>
                <a:cs typeface="Kalimati" pitchFamily="2"/>
              </a:rPr>
              <a:t/>
            </a:r>
            <a:br>
              <a:rPr lang="ne-NP" sz="3100" b="1" dirty="0" smtClean="0">
                <a:solidFill>
                  <a:schemeClr val="bg1"/>
                </a:solidFill>
                <a:cs typeface="Kalimati" pitchFamily="2"/>
              </a:rPr>
            </a:br>
            <a:endParaRPr lang="en-US" sz="3100" b="1" dirty="0">
              <a:solidFill>
                <a:schemeClr val="bg1"/>
              </a:solidFill>
              <a:cs typeface="Kalimati" pitchFamily="2"/>
            </a:endParaRPr>
          </a:p>
        </p:txBody>
      </p:sp>
    </p:spTree>
    <p:extLst>
      <p:ext uri="{BB962C8B-B14F-4D97-AF65-F5344CB8AC3E}">
        <p14:creationId xmlns:p14="http://schemas.microsoft.com/office/powerpoint/2010/main" val="2249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1074400" cy="5257800"/>
          </a:xfrm>
          <a:noFill/>
        </p:spPr>
        <p:txBody>
          <a:bodyPr>
            <a:noAutofit/>
          </a:bodyPr>
          <a:lstStyle/>
          <a:p>
            <a:pPr algn="just">
              <a:lnSpc>
                <a:spcPct val="150000"/>
              </a:lnSpc>
            </a:pPr>
            <a:r>
              <a:rPr lang="ne-NP" sz="2400" dirty="0">
                <a:solidFill>
                  <a:schemeClr val="dk1"/>
                </a:solidFill>
                <a:cs typeface="Kalimati" pitchFamily="2"/>
              </a:rPr>
              <a:t>गणना क्षेत्रमा गणना गर्नुपर्ने कृषि चलन सङ्ख्या यकिन गरिसकेपछि कुन कुन चलनहरूको (कृषक परिवारको) लगत २ (कृषक परिवार प्रश्नावली) भर्नुपर्ने हो भनी निश्चित गर्नुपर्दछ </a:t>
            </a:r>
            <a:r>
              <a:rPr lang="ne-NP" sz="2400" dirty="0" smtClean="0">
                <a:solidFill>
                  <a:schemeClr val="dk1"/>
                </a:solidFill>
                <a:cs typeface="Kalimati" pitchFamily="2"/>
              </a:rPr>
              <a:t>।</a:t>
            </a:r>
            <a:r>
              <a:rPr lang="en-US" sz="2400" dirty="0" smtClean="0">
                <a:solidFill>
                  <a:schemeClr val="dk1"/>
                </a:solidFill>
                <a:cs typeface="Kalimati" pitchFamily="2"/>
              </a:rPr>
              <a:t>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अव</a:t>
            </a:r>
            <a:r>
              <a:rPr lang="ne-NP" sz="2400" dirty="0">
                <a:solidFill>
                  <a:schemeClr val="dk1"/>
                </a:solidFill>
                <a:cs typeface="Kalimati" pitchFamily="2"/>
              </a:rPr>
              <a:t>, सुरु छनोट अङ्क (अ) निश्चित् गर्नका लागि </a:t>
            </a:r>
            <a:r>
              <a:rPr lang="en-US" sz="2400" dirty="0">
                <a:solidFill>
                  <a:schemeClr val="dk1"/>
                </a:solidFill>
                <a:cs typeface="Kalimati" pitchFamily="2"/>
              </a:rPr>
              <a:t>Random Number Table </a:t>
            </a:r>
            <a:r>
              <a:rPr lang="ne-NP" sz="2400" dirty="0" smtClean="0">
                <a:solidFill>
                  <a:schemeClr val="dk1"/>
                </a:solidFill>
                <a:cs typeface="Kalimati" pitchFamily="2"/>
              </a:rPr>
              <a:t>को </a:t>
            </a:r>
            <a:r>
              <a:rPr lang="ne-NP" sz="2400" dirty="0">
                <a:solidFill>
                  <a:schemeClr val="dk1"/>
                </a:solidFill>
                <a:cs typeface="Kalimati" pitchFamily="2"/>
              </a:rPr>
              <a:t>प्रयोग गर्नुपर्दछ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 </a:t>
            </a:r>
            <a:r>
              <a:rPr lang="ne-NP" sz="2400" dirty="0">
                <a:solidFill>
                  <a:schemeClr val="dk1"/>
                </a:solidFill>
                <a:cs typeface="Kalimati" pitchFamily="2"/>
              </a:rPr>
              <a:t>उदाहरणमा शुरू छनोट अङ्क १, २, ३, र ४ मध्ये एक अङ्क निकाल्नु 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यसका </a:t>
            </a:r>
            <a:r>
              <a:rPr lang="ne-NP" sz="2400" dirty="0">
                <a:solidFill>
                  <a:schemeClr val="dk1"/>
                </a:solidFill>
                <a:cs typeface="Kalimati" pitchFamily="2"/>
              </a:rPr>
              <a:t>लागि </a:t>
            </a:r>
            <a:r>
              <a:rPr lang="en-US" sz="2400" dirty="0">
                <a:solidFill>
                  <a:schemeClr val="dk1"/>
                </a:solidFill>
                <a:latin typeface="Times New Roman" pitchFamily="18" charset="0"/>
                <a:cs typeface="Kalimati" pitchFamily="2"/>
              </a:rPr>
              <a:t>Random Number Table </a:t>
            </a:r>
            <a:r>
              <a:rPr lang="ne-NP" sz="2400" dirty="0" smtClean="0">
                <a:solidFill>
                  <a:schemeClr val="dk1"/>
                </a:solidFill>
                <a:cs typeface="Kalimati" pitchFamily="2"/>
              </a:rPr>
              <a:t>प्रयोग </a:t>
            </a:r>
            <a:r>
              <a:rPr lang="ne-NP" sz="2400" dirty="0">
                <a:solidFill>
                  <a:schemeClr val="dk1"/>
                </a:solidFill>
                <a:cs typeface="Kalimati" pitchFamily="2"/>
              </a:rPr>
              <a:t>गर्ने तरिका अनुसूची ३ मा र दैवी संख्या तालिका </a:t>
            </a:r>
            <a:r>
              <a:rPr lang="en-US" sz="2400" dirty="0" smtClean="0">
                <a:solidFill>
                  <a:schemeClr val="dk1"/>
                </a:solidFill>
                <a:cs typeface="Kalimati" pitchFamily="2"/>
              </a:rPr>
              <a:t>(Random </a:t>
            </a:r>
            <a:r>
              <a:rPr lang="en-US" sz="2400" dirty="0">
                <a:solidFill>
                  <a:schemeClr val="dk1"/>
                </a:solidFill>
                <a:cs typeface="Kalimati" pitchFamily="2"/>
              </a:rPr>
              <a:t>Number </a:t>
            </a:r>
            <a:r>
              <a:rPr lang="en-US" sz="2400" dirty="0" smtClean="0">
                <a:solidFill>
                  <a:schemeClr val="dk1"/>
                </a:solidFill>
                <a:cs typeface="Kalimati" pitchFamily="2"/>
              </a:rPr>
              <a:t>Table)  </a:t>
            </a:r>
            <a:r>
              <a:rPr lang="ne-NP" sz="2400" dirty="0" smtClean="0">
                <a:solidFill>
                  <a:schemeClr val="dk1"/>
                </a:solidFill>
                <a:cs typeface="Kalimati" pitchFamily="2"/>
              </a:rPr>
              <a:t>सुपरिवेक्षक पुस्तिकाको अनुसूची </a:t>
            </a:r>
            <a:r>
              <a:rPr lang="ne-NP" sz="2400" dirty="0">
                <a:solidFill>
                  <a:schemeClr val="dk1"/>
                </a:solidFill>
                <a:cs typeface="Kalimati" pitchFamily="2"/>
              </a:rPr>
              <a:t>४ मा दिइएको छ </a:t>
            </a:r>
            <a:r>
              <a:rPr lang="ne-NP" sz="2400" dirty="0" smtClean="0">
                <a:solidFill>
                  <a:schemeClr val="dk1"/>
                </a:solidFill>
                <a:cs typeface="Kalimati" pitchFamily="2"/>
              </a:rPr>
              <a:t>।</a:t>
            </a:r>
            <a:endParaRPr lang="en-US" sz="2400" dirty="0" smtClean="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13</a:t>
            </a:fld>
            <a:endParaRPr lang="en-US" sz="1800" dirty="0">
              <a:latin typeface="Fontasy Himali" pitchFamily="82" charset="0"/>
            </a:endParaRPr>
          </a:p>
        </p:txBody>
      </p:sp>
      <p:sp>
        <p:nvSpPr>
          <p:cNvPr id="7" name="Title 1"/>
          <p:cNvSpPr>
            <a:spLocks noGrp="1"/>
          </p:cNvSpPr>
          <p:nvPr>
            <p:ph type="title"/>
          </p:nvPr>
        </p:nvSpPr>
        <p:spPr>
          <a:xfrm>
            <a:off x="609600" y="152400"/>
            <a:ext cx="10972800" cy="11430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विधि </a:t>
            </a:r>
            <a:r>
              <a:rPr lang="ne-NP" sz="3100" b="1" dirty="0" smtClean="0">
                <a:cs typeface="Kalimati" pitchFamily="2"/>
              </a:rPr>
              <a:t> </a:t>
            </a:r>
            <a:r>
              <a:rPr lang="ne-NP" sz="3100" b="1" dirty="0">
                <a:cs typeface="Kalimati" pitchFamily="2"/>
              </a:rPr>
              <a:t/>
            </a:r>
            <a:br>
              <a:rPr lang="ne-NP" sz="3100" b="1"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265271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14</a:t>
            </a:fld>
            <a:endParaRPr lang="en-US" sz="1800" dirty="0">
              <a:latin typeface="Fontasy Himali" pitchFamily="82"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53" t="24496" r="11222" b="7131"/>
          <a:stretch/>
        </p:blipFill>
        <p:spPr bwMode="auto">
          <a:xfrm>
            <a:off x="28354" y="533400"/>
            <a:ext cx="1216364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5994400" y="1524000"/>
            <a:ext cx="290624"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95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600200"/>
            <a:ext cx="11785600" cy="4876800"/>
          </a:xfrm>
          <a:noFill/>
        </p:spPr>
        <p:txBody>
          <a:bodyPr>
            <a:noAutofit/>
          </a:bodyPr>
          <a:lstStyle/>
          <a:p>
            <a:pPr algn="just">
              <a:lnSpc>
                <a:spcPct val="150000"/>
              </a:lnSpc>
            </a:pPr>
            <a:r>
              <a:rPr lang="ne-NP" sz="2400" dirty="0" smtClean="0">
                <a:solidFill>
                  <a:schemeClr val="dk1"/>
                </a:solidFill>
                <a:cs typeface="Kalimati" pitchFamily="2"/>
              </a:rPr>
              <a:t>मानौ</a:t>
            </a:r>
            <a:r>
              <a:rPr lang="en-US" sz="2400" dirty="0" smtClean="0">
                <a:solidFill>
                  <a:schemeClr val="dk1"/>
                </a:solidFill>
                <a:cs typeface="Kalimati" pitchFamily="2"/>
              </a:rPr>
              <a:t> </a:t>
            </a:r>
            <a:r>
              <a:rPr lang="ne-NP" sz="2400" dirty="0" smtClean="0">
                <a:solidFill>
                  <a:schemeClr val="dk1"/>
                </a:solidFill>
                <a:cs typeface="Kalimati" pitchFamily="2"/>
              </a:rPr>
              <a:t>त्यस </a:t>
            </a:r>
            <a:r>
              <a:rPr lang="ne-NP" sz="2400" dirty="0">
                <a:solidFill>
                  <a:schemeClr val="dk1"/>
                </a:solidFill>
                <a:cs typeface="Kalimati" pitchFamily="2"/>
              </a:rPr>
              <a:t>गणना क्षेत्र भित्रको मुख्य स्थानको नाम </a:t>
            </a:r>
            <a:r>
              <a:rPr lang="ne-NP" sz="2400" b="1" dirty="0">
                <a:solidFill>
                  <a:schemeClr val="dk1"/>
                </a:solidFill>
                <a:cs typeface="Kalimati" pitchFamily="2"/>
              </a:rPr>
              <a:t>मानपुर</a:t>
            </a:r>
            <a:r>
              <a:rPr lang="ne-NP" sz="2400" dirty="0">
                <a:solidFill>
                  <a:schemeClr val="dk1"/>
                </a:solidFill>
                <a:cs typeface="Kalimati" pitchFamily="2"/>
              </a:rPr>
              <a:t> छ भने </a:t>
            </a:r>
            <a:r>
              <a:rPr lang="en-US" sz="2400" dirty="0">
                <a:solidFill>
                  <a:schemeClr val="dk1"/>
                </a:solidFill>
                <a:latin typeface="Times New Roman" pitchFamily="18" charset="0"/>
                <a:cs typeface="Kalimati" pitchFamily="2"/>
              </a:rPr>
              <a:t>Random Number Table </a:t>
            </a:r>
            <a:r>
              <a:rPr lang="ne-NP" sz="2400" dirty="0" smtClean="0">
                <a:solidFill>
                  <a:schemeClr val="dk1"/>
                </a:solidFill>
                <a:cs typeface="Kalimati" pitchFamily="2"/>
              </a:rPr>
              <a:t>बाट</a:t>
            </a:r>
            <a:r>
              <a:rPr lang="en-US" sz="2400" dirty="0" smtClean="0">
                <a:solidFill>
                  <a:schemeClr val="dk1"/>
                </a:solidFill>
                <a:cs typeface="Kalimati" pitchFamily="2"/>
              </a:rPr>
              <a:t> M </a:t>
            </a:r>
            <a:r>
              <a:rPr lang="ne-NP" sz="2400" dirty="0" smtClean="0">
                <a:solidFill>
                  <a:schemeClr val="dk1"/>
                </a:solidFill>
                <a:cs typeface="Kalimati" pitchFamily="2"/>
              </a:rPr>
              <a:t>को </a:t>
            </a:r>
            <a:r>
              <a:rPr lang="ne-NP" sz="2400" dirty="0">
                <a:solidFill>
                  <a:schemeClr val="dk1"/>
                </a:solidFill>
                <a:cs typeface="Kalimati" pitchFamily="2"/>
              </a:rPr>
              <a:t>लाइनमा सिधै तलतिर हेर्दा १ देखि ४ सम्म जुन पहिला आउछ त्यो संख्या नै पहिलो छनोटमा पर्ने कृषिचलन संख्या लिनुपर्दछ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यहाँ </a:t>
            </a:r>
            <a:r>
              <a:rPr lang="ne-NP" sz="2400" dirty="0">
                <a:solidFill>
                  <a:schemeClr val="dk1"/>
                </a:solidFill>
                <a:cs typeface="Kalimati" pitchFamily="2"/>
              </a:rPr>
              <a:t>पहिला ३ आएकोले  तेश्रो कृषिचलनलाई शुरुको छनोट कृषिचलन मान्नुपर्दछ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अव </a:t>
            </a:r>
            <a:r>
              <a:rPr lang="ne-NP" sz="2400" dirty="0">
                <a:solidFill>
                  <a:schemeClr val="dk1"/>
                </a:solidFill>
                <a:cs typeface="Kalimati" pitchFamily="2"/>
              </a:rPr>
              <a:t>यसमा </a:t>
            </a:r>
            <a:r>
              <a:rPr lang="ne-NP" sz="2400" dirty="0" smtClean="0">
                <a:solidFill>
                  <a:schemeClr val="dk1"/>
                </a:solidFill>
                <a:cs typeface="Kalimati" pitchFamily="2"/>
              </a:rPr>
              <a:t>हरेक </a:t>
            </a:r>
            <a:r>
              <a:rPr lang="ne-NP" sz="2400" dirty="0">
                <a:solidFill>
                  <a:schemeClr val="dk1"/>
                </a:solidFill>
                <a:cs typeface="Kalimati" pitchFamily="2"/>
              </a:rPr>
              <a:t>पटक छनोट अन्तर जोड्दै क्रमशः कृषिचलनहरु छान्दै जानुपर्दछ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यसरी </a:t>
            </a:r>
            <a:r>
              <a:rPr lang="ne-NP" sz="2400" dirty="0">
                <a:solidFill>
                  <a:schemeClr val="dk1"/>
                </a:solidFill>
                <a:cs typeface="Kalimati" pitchFamily="2"/>
              </a:rPr>
              <a:t>छान्दा अन्तिम छनोट हुने कृषिचलन संख्या त्यो गणना क्षेत्रको अन्तिम कृषिचलन संख्या भन्दा बढी हुनै सक्दैन भएमा छनोट विधि मिलेन भन्ने बुझ्नुपर्दछ ।</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15</a:t>
            </a:fld>
            <a:endParaRPr lang="en-US" sz="1800" dirty="0">
              <a:latin typeface="Fontasy Himali" pitchFamily="82" charset="0"/>
            </a:endParaRPr>
          </a:p>
        </p:txBody>
      </p:sp>
      <p:sp>
        <p:nvSpPr>
          <p:cNvPr id="7" name="Title 1"/>
          <p:cNvSpPr>
            <a:spLocks noGrp="1"/>
          </p:cNvSpPr>
          <p:nvPr>
            <p:ph type="title"/>
          </p:nvPr>
        </p:nvSpPr>
        <p:spPr>
          <a:xfrm>
            <a:off x="533400" y="457200"/>
            <a:ext cx="10972800" cy="990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177993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379200" cy="4953000"/>
          </a:xfrm>
          <a:noFill/>
        </p:spPr>
        <p:txBody>
          <a:bodyPr>
            <a:noAutofit/>
          </a:bodyPr>
          <a:lstStyle/>
          <a:p>
            <a:pPr marL="0" indent="0" algn="just">
              <a:lnSpc>
                <a:spcPct val="200000"/>
              </a:lnSpc>
              <a:buNone/>
            </a:pPr>
            <a:r>
              <a:rPr lang="ne-NP" sz="2400" dirty="0">
                <a:solidFill>
                  <a:schemeClr val="dk1"/>
                </a:solidFill>
                <a:cs typeface="Kalimati" pitchFamily="2"/>
              </a:rPr>
              <a:t>फेरि एक पटक माथिको उदाहरण हेरौः</a:t>
            </a:r>
          </a:p>
          <a:p>
            <a:pPr marL="0" indent="0" algn="just">
              <a:lnSpc>
                <a:spcPct val="200000"/>
              </a:lnSpc>
              <a:buNone/>
            </a:pPr>
            <a:r>
              <a:rPr lang="ne-NP" sz="2400" dirty="0">
                <a:solidFill>
                  <a:schemeClr val="dk1"/>
                </a:solidFill>
                <a:cs typeface="Kalimati" pitchFamily="2"/>
              </a:rPr>
              <a:t>	यसमा, गणना गर्नुपर्ने कृषि चलनहरुको सङ्ख्या (</a:t>
            </a:r>
            <a:r>
              <a:rPr lang="ne-NP" sz="2400" dirty="0" smtClean="0">
                <a:solidFill>
                  <a:schemeClr val="dk1"/>
                </a:solidFill>
                <a:cs typeface="Kalimati" pitchFamily="2"/>
              </a:rPr>
              <a:t>न)</a:t>
            </a:r>
            <a:r>
              <a:rPr lang="en-US" sz="2400" dirty="0" smtClean="0">
                <a:solidFill>
                  <a:schemeClr val="dk1"/>
                </a:solidFill>
                <a:cs typeface="Kalimati" pitchFamily="2"/>
              </a:rPr>
              <a:t> </a:t>
            </a:r>
            <a:r>
              <a:rPr lang="en-US" sz="2400" dirty="0" smtClean="0">
                <a:solidFill>
                  <a:schemeClr val="dk1"/>
                </a:solidFill>
                <a:cs typeface="Kalimati" pitchFamily="2"/>
                <a:sym typeface="Symbol"/>
              </a:rPr>
              <a:t> </a:t>
            </a:r>
            <a:r>
              <a:rPr lang="ne-NP" sz="2400" dirty="0" smtClean="0">
                <a:solidFill>
                  <a:schemeClr val="dk1"/>
                </a:solidFill>
                <a:cs typeface="Kalimati" pitchFamily="2"/>
              </a:rPr>
              <a:t>२६</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छनोट अन्तर सङ्ख्या (इ</a:t>
            </a:r>
            <a:r>
              <a:rPr lang="ne-NP" sz="2400" dirty="0" smtClean="0">
                <a:solidFill>
                  <a:schemeClr val="dk1"/>
                </a:solidFill>
                <a:cs typeface="Kalimati" pitchFamily="2"/>
              </a:rPr>
              <a:t>)</a:t>
            </a:r>
            <a:r>
              <a:rPr lang="en-US" sz="2400" dirty="0">
                <a:solidFill>
                  <a:schemeClr val="dk1"/>
                </a:solidFill>
                <a:cs typeface="Kalimati" pitchFamily="2"/>
                <a:sym typeface="Symbol"/>
              </a:rPr>
              <a:t>  </a:t>
            </a:r>
            <a:r>
              <a:rPr lang="ne-NP" sz="2400" dirty="0" smtClean="0">
                <a:solidFill>
                  <a:schemeClr val="dk1"/>
                </a:solidFill>
                <a:cs typeface="Kalimati" pitchFamily="2"/>
              </a:rPr>
              <a:t>४.१९</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मानौ, सुरु छनोट अङ्क (अ</a:t>
            </a:r>
            <a:r>
              <a:rPr lang="ne-NP" sz="2400" dirty="0" smtClean="0">
                <a:solidFill>
                  <a:schemeClr val="dk1"/>
                </a:solidFill>
                <a:cs typeface="Kalimati" pitchFamily="2"/>
              </a:rPr>
              <a:t>)</a:t>
            </a:r>
            <a:r>
              <a:rPr lang="en-US" sz="2400" dirty="0">
                <a:solidFill>
                  <a:schemeClr val="dk1"/>
                </a:solidFill>
                <a:cs typeface="Kalimati" pitchFamily="2"/>
                <a:sym typeface="Symbol"/>
              </a:rPr>
              <a:t>  </a:t>
            </a:r>
            <a:r>
              <a:rPr lang="ne-NP" sz="2400" dirty="0" smtClean="0">
                <a:solidFill>
                  <a:schemeClr val="dk1"/>
                </a:solidFill>
                <a:cs typeface="Kalimati" pitchFamily="2"/>
              </a:rPr>
              <a:t>३ </a:t>
            </a:r>
            <a:endParaRPr lang="ne-NP" sz="2400" dirty="0">
              <a:solidFill>
                <a:schemeClr val="dk1"/>
              </a:solidFill>
              <a:cs typeface="Kalimati" pitchFamily="2"/>
            </a:endParaRPr>
          </a:p>
          <a:p>
            <a:pPr marL="0" indent="0" algn="just">
              <a:lnSpc>
                <a:spcPct val="200000"/>
              </a:lnSpc>
              <a:buNone/>
            </a:pPr>
            <a:r>
              <a:rPr lang="ne-NP" sz="2400" dirty="0">
                <a:solidFill>
                  <a:schemeClr val="dk1"/>
                </a:solidFill>
                <a:cs typeface="Kalimati" pitchFamily="2"/>
              </a:rPr>
              <a:t>	यहाँ गणनाका लागि छानिएका कृषि चलन वा मुख्य कृषकहरूको क्रमसङ्ख्या यस्तो हुन्छ</a:t>
            </a:r>
            <a:endParaRPr lang="en-US" sz="24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16</a:t>
            </a:fld>
            <a:endParaRPr lang="en-US" sz="1800" dirty="0">
              <a:latin typeface="Fontasy Himali" pitchFamily="82" charset="0"/>
            </a:endParaRPr>
          </a:p>
        </p:txBody>
      </p:sp>
      <p:sp>
        <p:nvSpPr>
          <p:cNvPr id="7" name="Title 1"/>
          <p:cNvSpPr>
            <a:spLocks noGrp="1"/>
          </p:cNvSpPr>
          <p:nvPr>
            <p:ph type="title"/>
          </p:nvPr>
        </p:nvSpPr>
        <p:spPr>
          <a:xfrm>
            <a:off x="609600" y="533400"/>
            <a:ext cx="10972800" cy="990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202872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17</a:t>
            </a:fld>
            <a:endParaRPr lang="en-US" sz="1800" dirty="0">
              <a:latin typeface="Fontasy Himali" pitchFamily="82" charset="0"/>
            </a:endParaRPr>
          </a:p>
        </p:txBody>
      </p:sp>
      <p:sp>
        <p:nvSpPr>
          <p:cNvPr id="7" name="Title 1"/>
          <p:cNvSpPr>
            <a:spLocks noGrp="1"/>
          </p:cNvSpPr>
          <p:nvPr>
            <p:ph type="title"/>
          </p:nvPr>
        </p:nvSpPr>
        <p:spPr>
          <a:xfrm>
            <a:off x="609600" y="122238"/>
            <a:ext cx="10972800" cy="5635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3100" dirty="0" smtClean="0">
                <a:cs typeface="Kalimati" pitchFamily="2"/>
              </a:rPr>
              <a:t>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55" y="1219200"/>
            <a:ext cx="11636245" cy="5410200"/>
          </a:xfrm>
          <a:prstGeom prst="rect">
            <a:avLst/>
          </a:prstGeom>
          <a:noFill/>
          <a:ln>
            <a:noFill/>
          </a:ln>
          <a:effectLst/>
          <a:extLst/>
        </p:spPr>
      </p:pic>
    </p:spTree>
    <p:extLst>
      <p:ext uri="{BB962C8B-B14F-4D97-AF65-F5344CB8AC3E}">
        <p14:creationId xmlns:p14="http://schemas.microsoft.com/office/powerpoint/2010/main" val="208583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18</a:t>
            </a:fld>
            <a:endParaRPr lang="en-US" sz="1800" dirty="0">
              <a:latin typeface="Fontasy Himali" pitchFamily="82"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71601"/>
            <a:ext cx="1196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09600" y="533400"/>
            <a:ext cx="10972800" cy="990600"/>
          </a:xfrm>
          <a:prstGeom prst="rect">
            <a:avLst/>
          </a:prstGeom>
          <a:noFill/>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endParaRPr lang="ne-NP" sz="2000" dirty="0" smtClean="0">
              <a:cs typeface="Kalimati" pitchFamily="2"/>
            </a:endParaRPr>
          </a:p>
          <a:p>
            <a:endParaRPr lang="ne-NP" sz="2000" b="1" dirty="0">
              <a:cs typeface="Kalimati" pitchFamily="2"/>
            </a:endParaRPr>
          </a:p>
          <a:p>
            <a:r>
              <a:rPr lang="ne-NP" sz="11200" b="1" dirty="0" smtClean="0">
                <a:cs typeface="Kalimati" pitchFamily="2"/>
              </a:rPr>
              <a:t>कृषक परिवार छनोट विधि </a:t>
            </a:r>
            <a:br>
              <a:rPr lang="ne-NP" sz="11200" b="1" dirty="0" smtClean="0">
                <a:cs typeface="Kalimati" pitchFamily="2"/>
              </a:rPr>
            </a:br>
            <a:r>
              <a:rPr lang="ne-NP" sz="11200" b="1" dirty="0" smtClean="0">
                <a:cs typeface="Kalimati" pitchFamily="2"/>
              </a:rPr>
              <a:t/>
            </a:r>
            <a:br>
              <a:rPr lang="ne-NP" sz="11200" b="1" dirty="0" smtClean="0">
                <a:cs typeface="Kalimati" pitchFamily="2"/>
              </a:rPr>
            </a:br>
            <a:endParaRPr lang="en-US" sz="11200" b="1" dirty="0">
              <a:cs typeface="Kalimati" pitchFamily="2"/>
            </a:endParaRPr>
          </a:p>
        </p:txBody>
      </p:sp>
    </p:spTree>
    <p:extLst>
      <p:ext uri="{BB962C8B-B14F-4D97-AF65-F5344CB8AC3E}">
        <p14:creationId xmlns:p14="http://schemas.microsoft.com/office/powerpoint/2010/main" val="78980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20200" y="6446837"/>
            <a:ext cx="2844800" cy="365125"/>
          </a:xfrm>
        </p:spPr>
        <p:txBody>
          <a:bodyPr/>
          <a:lstStyle/>
          <a:p>
            <a:fld id="{B6F15528-21DE-4FAA-801E-634DDDAF4B2B}" type="slidenum">
              <a:rPr lang="en-US" sz="1800" smtClean="0">
                <a:latin typeface="Fontasy Himali" pitchFamily="82" charset="0"/>
              </a:rPr>
              <a:pPr/>
              <a:t>19</a:t>
            </a:fld>
            <a:endParaRPr lang="en-US" sz="1800" dirty="0">
              <a:latin typeface="Fontasy Himali" pitchFamily="8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79" t="18703" r="23229" b="8519"/>
          <a:stretch/>
        </p:blipFill>
        <p:spPr bwMode="auto">
          <a:xfrm>
            <a:off x="1189999" y="1371600"/>
            <a:ext cx="10087602" cy="51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47400" y="800100"/>
            <a:ext cx="10972800" cy="1143000"/>
          </a:xfrm>
        </p:spPr>
        <p:txBody>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  </a:t>
            </a:r>
            <a:endParaRPr lang="en-US" sz="2800" b="1" dirty="0">
              <a:cs typeface="Kalimati" pitchFamily="2"/>
            </a:endParaRPr>
          </a:p>
        </p:txBody>
      </p:sp>
    </p:spTree>
    <p:extLst>
      <p:ext uri="{BB962C8B-B14F-4D97-AF65-F5344CB8AC3E}">
        <p14:creationId xmlns:p14="http://schemas.microsoft.com/office/powerpoint/2010/main" val="274984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457201" y="2247543"/>
            <a:ext cx="4419599" cy="2400657"/>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अघिल्लो दिनको समिक्षा </a:t>
            </a:r>
          </a:p>
          <a:p>
            <a:pPr marL="457200" indent="-457200">
              <a:lnSpc>
                <a:spcPct val="150000"/>
              </a:lnSpc>
              <a:buFont typeface="Wingdings" panose="05000000000000000000" pitchFamily="2" charset="2"/>
              <a:buChar char="ü"/>
            </a:pPr>
            <a:r>
              <a:rPr lang="ne-NP" sz="2400" dirty="0">
                <a:cs typeface="Kalimati" pitchFamily="2"/>
              </a:rPr>
              <a:t>कृषक परिवार छनौट विधि  </a:t>
            </a:r>
          </a:p>
          <a:p>
            <a:pPr marL="457200" indent="-457200">
              <a:lnSpc>
                <a:spcPct val="150000"/>
              </a:lnSpc>
              <a:buFont typeface="Wingdings" panose="05000000000000000000" pitchFamily="2" charset="2"/>
              <a:buChar char="ü"/>
            </a:pPr>
            <a:r>
              <a:rPr lang="ne-NP" sz="2400" dirty="0">
                <a:cs typeface="Kalimati" pitchFamily="2"/>
              </a:rPr>
              <a:t>लगत १ क भर्ने तरिका</a:t>
            </a:r>
          </a:p>
        </p:txBody>
      </p:sp>
      <p:sp>
        <p:nvSpPr>
          <p:cNvPr id="15" name="TextBox 14">
            <a:extLst>
              <a:ext uri="{FF2B5EF4-FFF2-40B4-BE49-F238E27FC236}">
                <a16:creationId xmlns:a16="http://schemas.microsoft.com/office/drawing/2014/main" xmlns="" id="{5E75FA20-258B-4976-B921-08A2562603A4}"/>
              </a:ext>
            </a:extLst>
          </p:cNvPr>
          <p:cNvSpPr txBox="1"/>
          <p:nvPr/>
        </p:nvSpPr>
        <p:spPr>
          <a:xfrm>
            <a:off x="5334000" y="2199016"/>
            <a:ext cx="3054570" cy="1846659"/>
          </a:xfrm>
          <a:prstGeom prst="rect">
            <a:avLst/>
          </a:prstGeom>
          <a:noFill/>
        </p:spPr>
        <p:txBody>
          <a:bodyPr wrap="square" rtlCol="0">
            <a:spAutoFit/>
          </a:bodyPr>
          <a:lstStyle/>
          <a:p>
            <a:pPr>
              <a:lnSpc>
                <a:spcPct val="150000"/>
              </a:lnSpc>
            </a:pPr>
            <a:r>
              <a:rPr lang="ne-NP" sz="2800" b="1" dirty="0">
                <a:cs typeface="Kalimati" pitchFamily="2"/>
              </a:rPr>
              <a:t>सन्दर्भ </a:t>
            </a:r>
            <a:r>
              <a:rPr lang="ne-NP" sz="2800" b="1" dirty="0" smtClean="0">
                <a:cs typeface="Kalimati" pitchFamily="2"/>
              </a:rPr>
              <a:t>सामाग्री</a:t>
            </a:r>
          </a:p>
          <a:p>
            <a:pPr marL="457200" indent="-457200">
              <a:lnSpc>
                <a:spcPct val="150000"/>
              </a:lnSpc>
              <a:buFont typeface="Wingdings" panose="05000000000000000000" pitchFamily="2" charset="2"/>
              <a:buChar char="ü"/>
            </a:pPr>
            <a:r>
              <a:rPr lang="ne-NP" sz="2400" dirty="0">
                <a:cs typeface="Kalimati" pitchFamily="2"/>
              </a:rPr>
              <a:t>सुपरिवेक्षक पुस्तिका</a:t>
            </a:r>
          </a:p>
          <a:p>
            <a:pPr marL="457200" indent="-457200">
              <a:lnSpc>
                <a:spcPct val="150000"/>
              </a:lnSpc>
              <a:buFont typeface="Wingdings" panose="05000000000000000000" pitchFamily="2" charset="2"/>
              <a:buChar char="ü"/>
            </a:pPr>
            <a:r>
              <a:rPr lang="ne-NP" sz="2400" dirty="0" smtClean="0">
                <a:cs typeface="Kalimati" pitchFamily="2"/>
              </a:rPr>
              <a:t>गणना पुस्तिका</a:t>
            </a:r>
            <a:endParaRPr lang="ne-NP" sz="2400" dirty="0">
              <a:cs typeface="Kalimati" pitchFamily="2"/>
            </a:endParaRPr>
          </a:p>
        </p:txBody>
      </p:sp>
      <p:grpSp>
        <p:nvGrpSpPr>
          <p:cNvPr id="12" name="Group 11">
            <a:extLst>
              <a:ext uri="{FF2B5EF4-FFF2-40B4-BE49-F238E27FC236}">
                <a16:creationId xmlns="" xmlns:a16="http://schemas.microsoft.com/office/drawing/2014/main" id="{D5EB4C79-CAE4-4559-AF95-2E63EEB4FF90}"/>
              </a:ext>
            </a:extLst>
          </p:cNvPr>
          <p:cNvGrpSpPr/>
          <p:nvPr/>
        </p:nvGrpSpPr>
        <p:grpSpPr>
          <a:xfrm>
            <a:off x="9215658" y="1049111"/>
            <a:ext cx="2519142" cy="5275489"/>
            <a:chOff x="10527347" y="1125311"/>
            <a:chExt cx="1447165" cy="3980089"/>
          </a:xfrm>
        </p:grpSpPr>
        <p:pic>
          <p:nvPicPr>
            <p:cNvPr id="13" name="Picture 12">
              <a:extLst>
                <a:ext uri="{FF2B5EF4-FFF2-40B4-BE49-F238E27FC236}">
                  <a16:creationId xmlns="" xmlns:a16="http://schemas.microsoft.com/office/drawing/2014/main" id="{EFF06D10-C757-4ED8-B69C-5DF06F76BE20}"/>
                </a:ext>
              </a:extLst>
            </p:cNvPr>
            <p:cNvPicPr>
              <a:picLocks noChangeAspect="1"/>
            </p:cNvPicPr>
            <p:nvPr/>
          </p:nvPicPr>
          <p:blipFill rotWithShape="1">
            <a:blip r:embed="rId2"/>
            <a:srcRect l="3693" t="3148" r="5289" b="3148"/>
            <a:stretch/>
          </p:blipFill>
          <p:spPr>
            <a:xfrm>
              <a:off x="10527347" y="3154680"/>
              <a:ext cx="1447165" cy="1950720"/>
            </a:xfrm>
            <a:prstGeom prst="rect">
              <a:avLst/>
            </a:prstGeom>
            <a:ln w="12700">
              <a:solidFill>
                <a:srgbClr val="00B050"/>
              </a:solidFill>
            </a:ln>
          </p:spPr>
        </p:pic>
        <p:pic>
          <p:nvPicPr>
            <p:cNvPr id="16" name="Picture 15">
              <a:extLst>
                <a:ext uri="{FF2B5EF4-FFF2-40B4-BE49-F238E27FC236}">
                  <a16:creationId xmlns="" xmlns:a16="http://schemas.microsoft.com/office/drawing/2014/main" id="{ADB37BF6-F346-4429-A6AE-CE35FD1BBBBD}"/>
                </a:ext>
              </a:extLst>
            </p:cNvPr>
            <p:cNvPicPr>
              <a:picLocks noChangeAspect="1"/>
            </p:cNvPicPr>
            <p:nvPr/>
          </p:nvPicPr>
          <p:blipFill>
            <a:blip r:embed="rId3"/>
            <a:stretch>
              <a:fillRect/>
            </a:stretch>
          </p:blipFill>
          <p:spPr>
            <a:xfrm>
              <a:off x="10527347" y="1125311"/>
              <a:ext cx="1447165" cy="1961515"/>
            </a:xfrm>
            <a:prstGeom prst="rect">
              <a:avLst/>
            </a:prstGeom>
            <a:ln w="12700">
              <a:solidFill>
                <a:srgbClr val="00B050"/>
              </a:solidFill>
            </a:ln>
          </p:spPr>
        </p:pic>
      </p:grpSp>
    </p:spTree>
    <p:extLst>
      <p:ext uri="{BB962C8B-B14F-4D97-AF65-F5344CB8AC3E}">
        <p14:creationId xmlns:p14="http://schemas.microsoft.com/office/powerpoint/2010/main" val="159524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20</a:t>
            </a:fld>
            <a:endParaRPr lang="en-US" sz="1800" dirty="0">
              <a:latin typeface="Fontasy Himali" pitchFamily="82"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5" y="1371600"/>
            <a:ext cx="111760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85800" y="609600"/>
            <a:ext cx="10972800" cy="762000"/>
          </a:xfrm>
          <a:noFill/>
        </p:spPr>
        <p:txBody>
          <a:bodyPr>
            <a:normAutofit fontScale="90000"/>
          </a:bodyPr>
          <a:lstStyle/>
          <a:p>
            <a:r>
              <a:rPr lang="en-US" sz="2000" dirty="0">
                <a:cs typeface="Kalimati" pitchFamily="2"/>
              </a:rPr>
              <a:t/>
            </a:r>
            <a:br>
              <a:rPr lang="en-US" sz="2000" dirty="0">
                <a:cs typeface="Kalimati" pitchFamily="2"/>
              </a:rPr>
            </a:br>
            <a:r>
              <a:rPr lang="ne-NP" sz="2700" b="1" dirty="0" smtClean="0">
                <a:cs typeface="Kalimati" pitchFamily="2"/>
              </a:rPr>
              <a:t>कृषक </a:t>
            </a:r>
            <a:r>
              <a:rPr lang="ne-NP" sz="2700" b="1" dirty="0">
                <a:cs typeface="Kalimati" pitchFamily="2"/>
              </a:rPr>
              <a:t>परिवार छनोट विधि </a:t>
            </a:r>
            <a:r>
              <a:rPr lang="ne-NP" sz="2700" b="1" dirty="0" smtClean="0">
                <a:cs typeface="Kalimati" pitchFamily="2"/>
              </a:rPr>
              <a:t>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946070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CB8794-10E6-4242-95FB-A69C7D4BB66A}" type="datetime1">
              <a:rPr lang="en-US" smtClean="0"/>
              <a:pPr/>
              <a:t>3/21/2022</a:t>
            </a:fld>
            <a:endParaRPr lang="en-US"/>
          </a:p>
        </p:txBody>
      </p:sp>
      <p:sp>
        <p:nvSpPr>
          <p:cNvPr id="5" name="Footer Placeholder 4"/>
          <p:cNvSpPr>
            <a:spLocks noGrp="1"/>
          </p:cNvSpPr>
          <p:nvPr>
            <p:ph type="ftr" sz="quarter" idx="11"/>
          </p:nvPr>
        </p:nvSpPr>
        <p:spPr/>
        <p:txBody>
          <a:bodyPr/>
          <a:lstStyle/>
          <a:p>
            <a:r>
              <a:rPr lang="en-US" smtClean="0"/>
              <a:t>Schedule 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21</a:t>
            </a:fld>
            <a:endParaRPr lang="en-US" sz="1800" dirty="0">
              <a:latin typeface="Fontasy Himali" pitchFamily="8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52319"/>
            <a:ext cx="10693400" cy="512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2700" b="1" dirty="0">
                <a:cs typeface="Kalimati" pitchFamily="2"/>
              </a:rPr>
              <a:t>कृषक परिवार छनोट विधि </a:t>
            </a:r>
            <a:r>
              <a:rPr lang="ne-NP" sz="2700" b="1" dirty="0" smtClean="0">
                <a:cs typeface="Kalimati" pitchFamily="2"/>
              </a:rPr>
              <a:t> </a:t>
            </a:r>
            <a:r>
              <a:rPr lang="ne-NP" sz="2700" dirty="0">
                <a:cs typeface="Kalimati" pitchFamily="2"/>
              </a:rPr>
              <a:t/>
            </a:r>
            <a:br>
              <a:rPr lang="ne-NP" sz="2700" dirty="0">
                <a:cs typeface="Kalimati" pitchFamily="2"/>
              </a:rPr>
            </a:br>
            <a:r>
              <a:rPr lang="ne-NP" sz="2700" dirty="0" smtClean="0">
                <a:cs typeface="Kalimati" pitchFamily="2"/>
              </a:rPr>
              <a:t/>
            </a:r>
            <a:br>
              <a:rPr lang="ne-NP" sz="2700" dirty="0" smtClean="0">
                <a:cs typeface="Kalimati" pitchFamily="2"/>
              </a:rPr>
            </a:br>
            <a:endParaRPr lang="en-US" sz="2700" dirty="0">
              <a:cs typeface="Kalimati" pitchFamily="2"/>
            </a:endParaRPr>
          </a:p>
        </p:txBody>
      </p:sp>
    </p:spTree>
    <p:extLst>
      <p:ext uri="{BB962C8B-B14F-4D97-AF65-F5344CB8AC3E}">
        <p14:creationId xmlns:p14="http://schemas.microsoft.com/office/powerpoint/2010/main" val="55030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22</a:t>
            </a:fld>
            <a:endParaRPr lang="en-US" sz="1800" dirty="0">
              <a:latin typeface="Fontasy Himali" pitchFamily="82"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3" y="1371601"/>
            <a:ext cx="11360147" cy="50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09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विधि </a:t>
            </a:r>
            <a:r>
              <a:rPr lang="ne-NP" sz="3100" b="1" dirty="0" smtClean="0">
                <a:cs typeface="Kalimati" pitchFamily="2"/>
              </a:rPr>
              <a:t>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40105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23</a:t>
            </a:fld>
            <a:endParaRPr lang="en-US" sz="1800" dirty="0">
              <a:latin typeface="Fontasy Himali" pitchFamily="82"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295400"/>
            <a:ext cx="11277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76200"/>
            <a:ext cx="10972800" cy="6858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विधि </a:t>
            </a:r>
            <a:r>
              <a:rPr lang="ne-NP" sz="3100" b="1" dirty="0" smtClean="0">
                <a:cs typeface="Kalimati" pitchFamily="2"/>
              </a:rPr>
              <a:t>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144884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67800" y="6370637"/>
            <a:ext cx="2844800" cy="365125"/>
          </a:xfrm>
        </p:spPr>
        <p:txBody>
          <a:bodyPr/>
          <a:lstStyle/>
          <a:p>
            <a:fld id="{B6F15528-21DE-4FAA-801E-634DDDAF4B2B}" type="slidenum">
              <a:rPr lang="en-US" sz="1800" smtClean="0">
                <a:latin typeface="Fontasy Himali" pitchFamily="82" charset="0"/>
              </a:rPr>
              <a:pPr/>
              <a:t>24</a:t>
            </a:fld>
            <a:endParaRPr lang="en-US" sz="1800" dirty="0">
              <a:latin typeface="Fontasy Himali" pitchFamily="82"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219200"/>
            <a:ext cx="105663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7159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br>
              <a:rPr lang="ne-NP" sz="3100" b="1"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419493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896600" cy="4800600"/>
          </a:xfrm>
        </p:spPr>
        <p:txBody>
          <a:bodyPr/>
          <a:lstStyle/>
          <a:p>
            <a:endParaRPr lang="en-US" dirty="0"/>
          </a:p>
        </p:txBody>
      </p:sp>
      <p:sp>
        <p:nvSpPr>
          <p:cNvPr id="6" name="Slide Number Placeholder 5"/>
          <p:cNvSpPr>
            <a:spLocks noGrp="1"/>
          </p:cNvSpPr>
          <p:nvPr>
            <p:ph type="sldNum" sz="quarter" idx="12"/>
          </p:nvPr>
        </p:nvSpPr>
        <p:spPr>
          <a:xfrm>
            <a:off x="8915400" y="6461693"/>
            <a:ext cx="2844800" cy="365125"/>
          </a:xfrm>
        </p:spPr>
        <p:txBody>
          <a:bodyPr/>
          <a:lstStyle/>
          <a:p>
            <a:fld id="{B6F15528-21DE-4FAA-801E-634DDDAF4B2B}" type="slidenum">
              <a:rPr lang="en-US" sz="1800" smtClean="0">
                <a:latin typeface="Fontasy Himali" pitchFamily="82" charset="0"/>
              </a:rPr>
              <a:pPr/>
              <a:t>25</a:t>
            </a:fld>
            <a:endParaRPr lang="en-US" sz="1800" dirty="0">
              <a:latin typeface="Fontasy Himali" pitchFamily="82"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1143000"/>
            <a:ext cx="10998201" cy="53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152400"/>
            <a:ext cx="10769600" cy="609600"/>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2700" b="1" dirty="0">
                <a:cs typeface="Kalimati" pitchFamily="2"/>
              </a:rPr>
              <a:t>कृषक परिवार छनोट विधि </a:t>
            </a:r>
            <a:r>
              <a:rPr lang="ne-NP" sz="2700" b="1" dirty="0" smtClean="0">
                <a:cs typeface="Kalimati" pitchFamily="2"/>
              </a:rPr>
              <a:t> </a:t>
            </a:r>
            <a:r>
              <a:rPr lang="ne-NP" sz="2700" b="1" dirty="0">
                <a:cs typeface="Kalimati" pitchFamily="2"/>
              </a:rPr>
              <a:t/>
            </a:r>
            <a:br>
              <a:rPr lang="ne-NP" sz="2700" b="1" dirty="0">
                <a:cs typeface="Kalimati" pitchFamily="2"/>
              </a:rPr>
            </a:br>
            <a:r>
              <a:rPr lang="ne-NP" sz="2700" dirty="0" smtClean="0">
                <a:cs typeface="Kalimati" pitchFamily="2"/>
              </a:rPr>
              <a:t/>
            </a:r>
            <a:br>
              <a:rPr lang="ne-NP" sz="2700" dirty="0" smtClean="0">
                <a:cs typeface="Kalimati" pitchFamily="2"/>
              </a:rPr>
            </a:br>
            <a:endParaRPr lang="en-US" sz="2700" dirty="0">
              <a:cs typeface="Kalimati" pitchFamily="2"/>
            </a:endParaRPr>
          </a:p>
        </p:txBody>
      </p:sp>
    </p:spTree>
    <p:extLst>
      <p:ext uri="{BB962C8B-B14F-4D97-AF65-F5344CB8AC3E}">
        <p14:creationId xmlns:p14="http://schemas.microsoft.com/office/powerpoint/2010/main" val="1424310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492875"/>
            <a:ext cx="2844800" cy="365125"/>
          </a:xfrm>
        </p:spPr>
        <p:txBody>
          <a:bodyPr/>
          <a:lstStyle/>
          <a:p>
            <a:fld id="{B6F15528-21DE-4FAA-801E-634DDDAF4B2B}" type="slidenum">
              <a:rPr lang="en-US" sz="1800" smtClean="0">
                <a:latin typeface="Fontasy Himali" pitchFamily="82" charset="0"/>
              </a:rPr>
              <a:pPr/>
              <a:t>26</a:t>
            </a:fld>
            <a:endParaRPr lang="en-US" sz="1800" dirty="0">
              <a:latin typeface="Fontasy Himali" pitchFamily="82"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95424"/>
            <a:ext cx="10871199" cy="50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3100" b="1" dirty="0" smtClean="0">
                <a:cs typeface="Kalimati" pitchFamily="2"/>
              </a:rPr>
              <a:t>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spTree>
    <p:extLst>
      <p:ext uri="{BB962C8B-B14F-4D97-AF65-F5344CB8AC3E}">
        <p14:creationId xmlns:p14="http://schemas.microsoft.com/office/powerpoint/2010/main" val="407905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5105400"/>
          </a:xfrm>
        </p:spPr>
        <p:txBody>
          <a:bodyPr/>
          <a:lstStyle/>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27</a:t>
            </a:fld>
            <a:endParaRPr lang="en-US" sz="1800" dirty="0">
              <a:latin typeface="Fontasy Himali" pitchFamily="82"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371600"/>
            <a:ext cx="10972799"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a:cs typeface="Kalimati" pitchFamily="2"/>
              </a:rPr>
              <a:t>कृषक परिवार छनोट विधि </a:t>
            </a:r>
            <a:r>
              <a:rPr lang="ne-NP" sz="3100" dirty="0">
                <a:cs typeface="Kalimati" pitchFamily="2"/>
              </a:rPr>
              <a:t/>
            </a:r>
            <a:br>
              <a:rPr lang="ne-NP" sz="3100" dirty="0">
                <a:cs typeface="Kalimati" pitchFamily="2"/>
              </a:rPr>
            </a:br>
            <a:r>
              <a:rPr lang="ne-NP" sz="3100" dirty="0" smtClean="0">
                <a:cs typeface="Kalimati" pitchFamily="2"/>
              </a:rPr>
              <a:t/>
            </a:r>
            <a:br>
              <a:rPr lang="ne-NP" sz="3100" dirty="0" smtClean="0">
                <a:cs typeface="Kalimati" pitchFamily="2"/>
              </a:rPr>
            </a:br>
            <a:endParaRPr lang="en-US" sz="3100" dirty="0">
              <a:cs typeface="Kalimati" pitchFamily="2"/>
            </a:endParaRPr>
          </a:p>
        </p:txBody>
      </p:sp>
    </p:spTree>
    <p:extLst>
      <p:ext uri="{BB962C8B-B14F-4D97-AF65-F5344CB8AC3E}">
        <p14:creationId xmlns:p14="http://schemas.microsoft.com/office/powerpoint/2010/main" val="183130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00200"/>
            <a:ext cx="11074400" cy="4114800"/>
          </a:xfrm>
          <a:noFill/>
        </p:spPr>
        <p:txBody>
          <a:bodyPr>
            <a:normAutofit/>
          </a:bodyPr>
          <a:lstStyle/>
          <a:p>
            <a:pPr algn="just">
              <a:lnSpc>
                <a:spcPct val="150000"/>
              </a:lnSpc>
              <a:buFont typeface="Wingdings" pitchFamily="2" charset="2"/>
              <a:buChar char="§"/>
            </a:pPr>
            <a:r>
              <a:rPr lang="ne-NP" sz="2400" dirty="0" smtClean="0">
                <a:latin typeface="Preeti" pitchFamily="2" charset="0"/>
                <a:cs typeface="Kalimati" pitchFamily="2"/>
              </a:rPr>
              <a:t>यहॉ </a:t>
            </a:r>
            <a:r>
              <a:rPr lang="ne-NP" sz="2400" dirty="0">
                <a:latin typeface="Preeti" pitchFamily="2" charset="0"/>
                <a:cs typeface="Kalimati" pitchFamily="2"/>
              </a:rPr>
              <a:t>स्मरण गर्नुपर्ने कुरा के छ भने माथि जे सुकै कुरा लेखिएको भएता पनि केन्द्रीय तथ्यांक विभागबाट उपलब्ध गराइएको गणना क्षेत्र भित्रका कृषिचलन संख्या २५ भन्दा कम छ र लगत १ को सूचीकरणबाट ३० वा ३० भन्दा कम आएमा सवै कृषिचलनको लगत २ </a:t>
            </a:r>
            <a:r>
              <a:rPr lang="ne-NP" sz="2400" dirty="0" smtClean="0">
                <a:latin typeface="Preeti" pitchFamily="2" charset="0"/>
                <a:cs typeface="Kalimati" pitchFamily="2"/>
              </a:rPr>
              <a:t>भर्नुपर्दछ ।</a:t>
            </a:r>
            <a:endParaRPr lang="ne-NP" sz="2400" dirty="0">
              <a:latin typeface="Preeti" pitchFamily="2" charset="0"/>
              <a:cs typeface="Kalimati" pitchFamily="2"/>
            </a:endParaRPr>
          </a:p>
          <a:p>
            <a:pPr algn="just">
              <a:lnSpc>
                <a:spcPct val="150000"/>
              </a:lnSpc>
              <a:buFont typeface="Wingdings" pitchFamily="2" charset="2"/>
              <a:buChar char="§"/>
            </a:pPr>
            <a:r>
              <a:rPr lang="ne-NP" sz="2400" dirty="0">
                <a:latin typeface="Preeti" pitchFamily="2" charset="0"/>
                <a:cs typeface="Kalimati" pitchFamily="2"/>
              </a:rPr>
              <a:t>तर यस्तो </a:t>
            </a:r>
            <a:r>
              <a:rPr lang="ne-NP" sz="2400" dirty="0" smtClean="0">
                <a:latin typeface="Preeti" pitchFamily="2" charset="0"/>
                <a:cs typeface="Kalimati" pitchFamily="2"/>
              </a:rPr>
              <a:t>अवस्थामा </a:t>
            </a:r>
            <a:r>
              <a:rPr lang="ne-NP" sz="2400" dirty="0">
                <a:latin typeface="Preeti" pitchFamily="2" charset="0"/>
                <a:cs typeface="Kalimati" pitchFamily="2"/>
              </a:rPr>
              <a:t>सूचिकरण लगत १ भर्दा ३० भन्दा बढी कृषिचलन सूचीकरण हुन आएमा उक्त गणना क्षेत्रबाट ३० वटा कृषिचलनको मात्र छनोट (माथि झै) गरी लगत २ भर्नुपर्दछ ।</a:t>
            </a:r>
            <a:endParaRPr lang="en-US" sz="2400" dirty="0">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28</a:t>
            </a:fld>
            <a:endParaRPr lang="en-US" sz="1800" dirty="0">
              <a:latin typeface="Fontasy Himali" pitchFamily="82" charset="0"/>
            </a:endParaRPr>
          </a:p>
        </p:txBody>
      </p:sp>
      <p:sp>
        <p:nvSpPr>
          <p:cNvPr id="8" name="Title 1"/>
          <p:cNvSpPr>
            <a:spLocks noGrp="1"/>
          </p:cNvSpPr>
          <p:nvPr>
            <p:ph type="title"/>
          </p:nvPr>
        </p:nvSpPr>
        <p:spPr>
          <a:xfrm>
            <a:off x="609600" y="685800"/>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विधि </a:t>
            </a:r>
            <a:r>
              <a:rPr lang="ne-NP" sz="3100" b="1" dirty="0" smtClean="0">
                <a:cs typeface="Kalimati" pitchFamily="2"/>
              </a:rPr>
              <a:t>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spTree>
    <p:extLst>
      <p:ext uri="{BB962C8B-B14F-4D97-AF65-F5344CB8AC3E}">
        <p14:creationId xmlns:p14="http://schemas.microsoft.com/office/powerpoint/2010/main" val="205048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20200" y="6492875"/>
            <a:ext cx="2844800" cy="365125"/>
          </a:xfrm>
        </p:spPr>
        <p:txBody>
          <a:bodyPr/>
          <a:lstStyle/>
          <a:p>
            <a:fld id="{B6F15528-21DE-4FAA-801E-634DDDAF4B2B}" type="slidenum">
              <a:rPr lang="en-US" sz="1800" smtClean="0">
                <a:latin typeface="Fontasy Himali" pitchFamily="82" charset="0"/>
              </a:rPr>
              <a:pPr/>
              <a:t>29</a:t>
            </a:fld>
            <a:endParaRPr lang="en-US" sz="1800" dirty="0">
              <a:latin typeface="Fontasy Himali" pitchFamily="82" charset="0"/>
            </a:endParaRPr>
          </a:p>
        </p:txBody>
      </p:sp>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3" name="Table 2"/>
          <p:cNvGraphicFramePr>
            <a:graphicFrameLocks noGrp="1"/>
          </p:cNvGraphicFramePr>
          <p:nvPr>
            <p:extLst>
              <p:ext uri="{D42A27DB-BD31-4B8C-83A1-F6EECF244321}">
                <p14:modId xmlns:p14="http://schemas.microsoft.com/office/powerpoint/2010/main" val="3113763627"/>
              </p:ext>
            </p:extLst>
          </p:nvPr>
        </p:nvGraphicFramePr>
        <p:xfrm>
          <a:off x="152400" y="1295400"/>
          <a:ext cx="11430000" cy="5357223"/>
        </p:xfrm>
        <a:graphic>
          <a:graphicData uri="http://schemas.openxmlformats.org/drawingml/2006/table">
            <a:tbl>
              <a:tblPr/>
              <a:tblGrid>
                <a:gridCol w="846667"/>
                <a:gridCol w="2222500"/>
                <a:gridCol w="2963333"/>
                <a:gridCol w="5397500"/>
              </a:tblGrid>
              <a:tr h="255395">
                <a:tc rowSpan="2">
                  <a:txBody>
                    <a:bodyPr/>
                    <a:lstStyle/>
                    <a:p>
                      <a:pPr algn="ctr" fontAlgn="ctr"/>
                      <a:r>
                        <a:rPr lang="ne-NP" sz="1400" b="1" i="0" u="none" strike="noStrike" dirty="0">
                          <a:solidFill>
                            <a:srgbClr val="000000"/>
                          </a:solidFill>
                          <a:effectLst/>
                          <a:latin typeface="Kalimati"/>
                        </a:rPr>
                        <a:t>क्र. सं.</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ne-NP" sz="1400" b="1" i="0" u="none" strike="noStrike" dirty="0">
                          <a:solidFill>
                            <a:srgbClr val="000000"/>
                          </a:solidFill>
                          <a:effectLst/>
                          <a:latin typeface="Kalimati"/>
                          <a:cs typeface="Kalimati" pitchFamily="2"/>
                        </a:rPr>
                        <a:t>कुनै गणना क्षेत्रमा</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ne-NP" sz="1400" b="1" i="0" u="none" strike="noStrike" dirty="0">
                          <a:solidFill>
                            <a:srgbClr val="000000"/>
                          </a:solidFill>
                          <a:effectLst/>
                          <a:latin typeface="Kalimati"/>
                          <a:cs typeface="Kalimati" pitchFamily="2"/>
                        </a:rPr>
                        <a:t> लगत २ भर्नको लागि छनोट गर्नुपर्ने कृषिचलन संख्या कसरी पत्तालगाउने ?</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208">
                <a:tc vMerge="1">
                  <a:txBody>
                    <a:bodyPr/>
                    <a:lstStyle/>
                    <a:p>
                      <a:endParaRPr lang="en-US"/>
                    </a:p>
                  </a:txBody>
                  <a:tcPr/>
                </a:tc>
                <a:tc>
                  <a:txBody>
                    <a:bodyPr/>
                    <a:lstStyle/>
                    <a:p>
                      <a:pPr algn="ctr" fontAlgn="ctr"/>
                      <a:r>
                        <a:rPr lang="ne-NP" sz="1400" b="1" i="0" u="none" strike="noStrike" dirty="0">
                          <a:solidFill>
                            <a:srgbClr val="000000"/>
                          </a:solidFill>
                          <a:effectLst/>
                          <a:latin typeface="Kalimati"/>
                          <a:cs typeface="Kalimati" pitchFamily="2"/>
                        </a:rPr>
                        <a:t>जनगणनाबाट प्राप्त कृषि चलनको संख्या (उपलब्ध गरार्इएको हुन्छ)</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1" i="0" u="none" strike="noStrike" dirty="0">
                          <a:solidFill>
                            <a:srgbClr val="000000"/>
                          </a:solidFill>
                          <a:effectLst/>
                          <a:latin typeface="Kalimati"/>
                          <a:cs typeface="Kalimati" pitchFamily="2"/>
                        </a:rPr>
                        <a:t>कृषिगणनाको बेला गणकले सूचीकरण गर्दा कायम भएको जम्मा कृषि चलन संख्या</a:t>
                      </a:r>
                    </a:p>
                  </a:txBody>
                  <a:tcPr marL="7145" marR="7145" marT="5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20178">
                <a:tc>
                  <a:txBody>
                    <a:bodyPr/>
                    <a:lstStyle/>
                    <a:p>
                      <a:pPr algn="ctr" fontAlgn="ctr"/>
                      <a:r>
                        <a:rPr lang="ne-NP" sz="1400" b="0" i="0" u="none" strike="noStrike" dirty="0">
                          <a:solidFill>
                            <a:srgbClr val="000000"/>
                          </a:solidFill>
                          <a:effectLst/>
                          <a:latin typeface="Kalimati"/>
                        </a:rPr>
                        <a:t>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१५०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=150/120  = 1.25 =  30 कृषिचलन छनोट गर्ने</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१२०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=120/120  =1.0 =  25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129">
                <a:tc>
                  <a:txBody>
                    <a:bodyPr/>
                    <a:lstStyle/>
                    <a:p>
                      <a:pPr algn="ctr" fontAlgn="ctr"/>
                      <a:r>
                        <a:rPr lang="ne-NP" sz="1400" b="0" i="0" u="none" strike="noStrike" dirty="0">
                          <a:solidFill>
                            <a:srgbClr val="000000"/>
                          </a:solidFill>
                          <a:effectLst/>
                          <a:latin typeface="Kalimati"/>
                        </a:rPr>
                        <a:t>३</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१००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=100/120  =0.83 =  21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320178">
                <a:tc>
                  <a:txBody>
                    <a:bodyPr/>
                    <a:lstStyle/>
                    <a:p>
                      <a:pPr algn="ctr" fontAlgn="ctr"/>
                      <a:r>
                        <a:rPr lang="ne-NP" sz="1400" b="0" i="0" u="none" strike="noStrike" dirty="0">
                          <a:solidFill>
                            <a:srgbClr val="000000"/>
                          </a:solidFill>
                          <a:effectLst/>
                          <a:latin typeface="Kalimati"/>
                        </a:rPr>
                        <a:t>४</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४४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=44/27  =1.63 = 30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५</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=30/27  =1.11 = 28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178">
                <a:tc>
                  <a:txBody>
                    <a:bodyPr/>
                    <a:lstStyle/>
                    <a:p>
                      <a:pPr algn="ctr" fontAlgn="ctr"/>
                      <a:r>
                        <a:rPr lang="ne-NP" sz="1400" b="0" i="0" u="none" strike="noStrike" dirty="0">
                          <a:solidFill>
                            <a:srgbClr val="000000"/>
                          </a:solidFill>
                          <a:effectLst/>
                          <a:latin typeface="Kalimati"/>
                        </a:rPr>
                        <a:t>६</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२२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=22/27  =0.81 = 20 </a:t>
                      </a:r>
                      <a:r>
                        <a:rPr lang="ne-NP" sz="1400" b="0" i="0" u="none" strike="noStrike" dirty="0">
                          <a:solidFill>
                            <a:srgbClr val="000000"/>
                          </a:solidFill>
                          <a:effectLst/>
                          <a:latin typeface="Preeti"/>
                          <a:cs typeface="Kalimati" pitchFamily="2"/>
                        </a:rPr>
                        <a:t>कृषिचलन छनोट गर्ने</a:t>
                      </a:r>
                      <a:endParaRPr lang="ne-NP" sz="1400" b="0" i="0" u="none" strike="noStrike" dirty="0">
                        <a:solidFill>
                          <a:srgbClr val="000000"/>
                        </a:solidFill>
                        <a:effectLst/>
                        <a:latin typeface="Calibri"/>
                        <a:cs typeface="Kalimati" pitchFamily="2"/>
                      </a:endParaRP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38">
                <a:tc gridSpan="4">
                  <a:txBody>
                    <a:bodyPr/>
                    <a:lstStyle/>
                    <a:p>
                      <a:pPr algn="ctr" fontAlgn="ctr"/>
                      <a:r>
                        <a:rPr lang="ne-NP" sz="1400" b="1" i="0" u="none" strike="noStrike" dirty="0">
                          <a:solidFill>
                            <a:srgbClr val="000000"/>
                          </a:solidFill>
                          <a:effectLst/>
                          <a:latin typeface="Calibri"/>
                          <a:cs typeface="Kalimati" pitchFamily="2"/>
                        </a:rPr>
                        <a:t>विभागबाट उपलब्ध गराइएको कृषिचलन २५ भन्दा कम भएमा मात्र</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9166">
                <a:tc>
                  <a:txBody>
                    <a:bodyPr/>
                    <a:lstStyle/>
                    <a:p>
                      <a:pPr algn="ctr" fontAlgn="ctr"/>
                      <a:r>
                        <a:rPr lang="ne-NP" sz="1400" b="0" i="0" u="none" strike="noStrike" dirty="0">
                          <a:solidFill>
                            <a:srgbClr val="000000"/>
                          </a:solidFill>
                          <a:effectLst/>
                          <a:latin typeface="Kalimati"/>
                        </a:rPr>
                        <a:t>७</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dirty="0">
                          <a:solidFill>
                            <a:srgbClr val="000000"/>
                          </a:solidFill>
                          <a:effectLst/>
                          <a:latin typeface="Kalimati"/>
                          <a:cs typeface="Kalimati" pitchFamily="2"/>
                        </a:rPr>
                        <a:t>१४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e-NP" sz="1400" b="0" i="0" u="none" strike="noStrike" dirty="0">
                          <a:solidFill>
                            <a:srgbClr val="000000"/>
                          </a:solidFill>
                          <a:effectLst/>
                          <a:latin typeface="Kalimati"/>
                          <a:cs typeface="Kalimati" pitchFamily="2"/>
                        </a:rPr>
                        <a:t>११</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11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८</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२७</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27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९</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३२</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739">
                <a:tc>
                  <a:txBody>
                    <a:bodyPr/>
                    <a:lstStyle/>
                    <a:p>
                      <a:pPr algn="ctr" fontAlgn="ctr"/>
                      <a:r>
                        <a:rPr lang="en-US" sz="1400" b="0" i="0" u="none" strike="noStrike" dirty="0">
                          <a:solidFill>
                            <a:srgbClr val="000000"/>
                          </a:solidFill>
                          <a:effectLst/>
                          <a:latin typeface="Calibri"/>
                        </a:rPr>
                        <a:t> </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400" b="0" i="0" u="none" strike="noStrike">
                          <a:solidFill>
                            <a:srgbClr val="000000"/>
                          </a:solidFill>
                          <a:effectLst/>
                          <a:latin typeface="Kalimat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400" b="0" i="0" u="none" strike="noStrike" dirty="0">
                          <a:solidFill>
                            <a:srgbClr val="000000"/>
                          </a:solidFill>
                          <a:effectLst/>
                          <a:latin typeface="Calibri"/>
                          <a:cs typeface="Kalimati" pitchFamily="2"/>
                        </a:rPr>
                        <a:t>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249166">
                <a:tc>
                  <a:txBody>
                    <a:bodyPr/>
                    <a:lstStyle/>
                    <a:p>
                      <a:pPr algn="ctr" fontAlgn="ctr"/>
                      <a:r>
                        <a:rPr lang="ne-NP" sz="1400" b="0" i="0" u="none" strike="noStrike" dirty="0">
                          <a:solidFill>
                            <a:srgbClr val="000000"/>
                          </a:solidFill>
                          <a:effectLst/>
                          <a:latin typeface="Kalimati"/>
                        </a:rPr>
                        <a:t>१०</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ne-NP" sz="1400" b="0" i="0" u="none" strike="noStrike">
                          <a:solidFill>
                            <a:srgbClr val="000000"/>
                          </a:solidFill>
                          <a:effectLst/>
                          <a:latin typeface="Kalimati"/>
                          <a:cs typeface="Kalimati" pitchFamily="2"/>
                        </a:rPr>
                        <a:t>२४</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e-NP" sz="1400" b="0" i="0" u="none" strike="noStrike">
                          <a:solidFill>
                            <a:srgbClr val="000000"/>
                          </a:solidFill>
                          <a:effectLst/>
                          <a:latin typeface="Kalimati"/>
                          <a:cs typeface="Kalimati" pitchFamily="2"/>
                        </a:rPr>
                        <a:t>१५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15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66">
                <a:tc>
                  <a:txBody>
                    <a:bodyPr/>
                    <a:lstStyle/>
                    <a:p>
                      <a:pPr algn="ctr" fontAlgn="ctr"/>
                      <a:r>
                        <a:rPr lang="ne-NP" sz="1400" b="0" i="0" u="none" strike="noStrike" dirty="0">
                          <a:solidFill>
                            <a:srgbClr val="000000"/>
                          </a:solidFill>
                          <a:effectLst/>
                          <a:latin typeface="Kalimati"/>
                        </a:rPr>
                        <a:t>११</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a:solidFill>
                            <a:srgbClr val="000000"/>
                          </a:solidFill>
                          <a:effectLst/>
                          <a:latin typeface="Kalimati"/>
                          <a:cs typeface="Kalimati" pitchFamily="2"/>
                        </a:rPr>
                        <a:t>३०</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95">
                <a:tc>
                  <a:txBody>
                    <a:bodyPr/>
                    <a:lstStyle/>
                    <a:p>
                      <a:pPr algn="ctr" fontAlgn="ctr"/>
                      <a:r>
                        <a:rPr lang="ne-NP" sz="1400" b="0" i="0" u="none" strike="noStrike" dirty="0">
                          <a:solidFill>
                            <a:srgbClr val="000000"/>
                          </a:solidFill>
                          <a:effectLst/>
                          <a:latin typeface="Kalimati"/>
                        </a:rPr>
                        <a:t>१२</a:t>
                      </a:r>
                    </a:p>
                  </a:txBody>
                  <a:tcPr marL="7145" marR="7145"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ne-NP" sz="1400" b="0" i="0" u="none" strike="noStrike" dirty="0">
                          <a:solidFill>
                            <a:srgbClr val="000000"/>
                          </a:solidFill>
                          <a:effectLst/>
                          <a:latin typeface="Kalimati"/>
                          <a:cs typeface="Kalimati" pitchFamily="2"/>
                        </a:rPr>
                        <a:t>३५</a:t>
                      </a:r>
                    </a:p>
                  </a:txBody>
                  <a:tcPr marL="7145" marR="7145"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e-NP" sz="1400" b="0" i="0" u="none" strike="noStrike" dirty="0">
                          <a:solidFill>
                            <a:srgbClr val="000000"/>
                          </a:solidFill>
                          <a:effectLst/>
                          <a:latin typeface="Calibri"/>
                          <a:cs typeface="Kalimati" pitchFamily="2"/>
                        </a:rPr>
                        <a:t>30 वटाको मात्र गणना गर्ने </a:t>
                      </a:r>
                    </a:p>
                  </a:txBody>
                  <a:tcPr marL="7145" marR="7145"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518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 xmlns:a16="http://schemas.microsoft.com/office/drawing/2014/main" id="{CB5C70E2-5020-4078-B4C4-DB0FC15857D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a:t>
            </a:fld>
            <a:endParaRPr lang="en-US" sz="1800" dirty="0">
              <a:latin typeface="Fontasy Himali" panose="04020500000000000000" pitchFamily="82" charset="0"/>
            </a:endParaRPr>
          </a:p>
        </p:txBody>
      </p:sp>
      <p:sp>
        <p:nvSpPr>
          <p:cNvPr id="10" name="Text Placeholder 1">
            <a:extLst>
              <a:ext uri="{FF2B5EF4-FFF2-40B4-BE49-F238E27FC236}">
                <a16:creationId xmlns="" xmlns:a16="http://schemas.microsoft.com/office/drawing/2014/main" id="{364D2CA3-92D7-4D56-8942-218A12A0747B}"/>
              </a:ext>
            </a:extLst>
          </p:cNvPr>
          <p:cNvSpPr txBox="1">
            <a:spLocks/>
          </p:cNvSpPr>
          <p:nvPr/>
        </p:nvSpPr>
        <p:spPr>
          <a:xfrm>
            <a:off x="0" y="662685"/>
            <a:ext cx="12192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2060"/>
                </a:solidFill>
                <a:latin typeface="Ganesh" pitchFamily="2" charset="0"/>
                <a:cs typeface="Kalimati" panose="00000400000000000000" pitchFamily="2"/>
              </a:rPr>
              <a:t>कृषक परिवार लगत (लगत १</a:t>
            </a:r>
            <a:r>
              <a:rPr lang="ne-NP" sz="2800" b="1" dirty="0" smtClean="0">
                <a:solidFill>
                  <a:srgbClr val="002060"/>
                </a:solidFill>
                <a:latin typeface="Ganesh" pitchFamily="2" charset="0"/>
                <a:cs typeface="Kalimati" panose="00000400000000000000" pitchFamily="2"/>
              </a:rPr>
              <a:t>) </a:t>
            </a:r>
            <a:endParaRPr lang="ne-NP" sz="2800" b="1" dirty="0">
              <a:solidFill>
                <a:srgbClr val="002060"/>
              </a:solidFill>
              <a:latin typeface="Ganesh" pitchFamily="2" charset="0"/>
              <a:cs typeface="Kalimati" panose="00000400000000000000" pitchFamily="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19200"/>
            <a:ext cx="11058758" cy="545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010400" y="4419600"/>
            <a:ext cx="3657600" cy="914400"/>
          </a:xfrm>
          <a:prstGeom prst="ellipse">
            <a:avLst/>
          </a:prstGeom>
          <a:no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80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30</a:t>
            </a:fld>
            <a:endParaRPr lang="en-US" sz="1800" dirty="0">
              <a:latin typeface="Fontasy Himali" pitchFamily="82" charset="0"/>
            </a:endParaRPr>
          </a:p>
        </p:txBody>
      </p:sp>
      <p:sp>
        <p:nvSpPr>
          <p:cNvPr id="8" name="Title 1"/>
          <p:cNvSpPr>
            <a:spLocks noGrp="1"/>
          </p:cNvSpPr>
          <p:nvPr>
            <p:ph type="title"/>
          </p:nvPr>
        </p:nvSpPr>
        <p:spPr>
          <a:xfrm>
            <a:off x="685800" y="457200"/>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847958189"/>
              </p:ext>
            </p:extLst>
          </p:nvPr>
        </p:nvGraphicFramePr>
        <p:xfrm>
          <a:off x="381000" y="1371600"/>
          <a:ext cx="11506200" cy="4761230"/>
        </p:xfrm>
        <a:graphic>
          <a:graphicData uri="http://schemas.openxmlformats.org/drawingml/2006/table">
            <a:tbl>
              <a:tblPr/>
              <a:tblGrid>
                <a:gridCol w="11506200"/>
              </a:tblGrid>
              <a:tr h="4267200">
                <a:tc>
                  <a:txBody>
                    <a:bodyPr/>
                    <a:lstStyle/>
                    <a:p>
                      <a:pPr algn="just" fontAlgn="b"/>
                      <a:r>
                        <a:rPr lang="ne-NP" sz="2400" b="1" i="0" u="none" strike="noStrike" dirty="0" smtClean="0">
                          <a:solidFill>
                            <a:srgbClr val="000000"/>
                          </a:solidFill>
                          <a:effectLst/>
                          <a:latin typeface="Preeti"/>
                          <a:cs typeface="Kalimati" pitchFamily="2"/>
                        </a:rPr>
                        <a:t>छनोटका चरणहरु</a:t>
                      </a:r>
                      <a:endParaRPr lang="ne-NP" sz="2400" b="0" i="0" u="none" strike="noStrike" dirty="0" smtClean="0">
                        <a:solidFill>
                          <a:srgbClr val="000000"/>
                        </a:solidFill>
                        <a:effectLst/>
                        <a:latin typeface="Preeti"/>
                        <a:cs typeface="Kalimati" pitchFamily="2"/>
                      </a:endParaRPr>
                    </a:p>
                    <a:p>
                      <a:pPr algn="just" fontAlgn="b">
                        <a:lnSpc>
                          <a:spcPct val="150000"/>
                        </a:lnSpc>
                      </a:pPr>
                      <a:r>
                        <a:rPr lang="ne-NP" sz="2400" b="0" i="0" u="none" strike="noStrike" dirty="0" smtClean="0">
                          <a:solidFill>
                            <a:srgbClr val="000000"/>
                          </a:solidFill>
                          <a:effectLst/>
                          <a:latin typeface="Preeti"/>
                          <a:cs typeface="Kalimati" pitchFamily="2"/>
                        </a:rPr>
                        <a:t>१. </a:t>
                      </a:r>
                      <a:r>
                        <a:rPr lang="en-US" sz="2400" b="0" i="0" u="none" strike="noStrike" dirty="0" smtClean="0">
                          <a:solidFill>
                            <a:srgbClr val="000000"/>
                          </a:solidFill>
                          <a:effectLst/>
                          <a:latin typeface="Preeti"/>
                          <a:cs typeface="Kalimati" pitchFamily="2"/>
                        </a:rPr>
                        <a:t> </a:t>
                      </a:r>
                      <a:r>
                        <a:rPr lang="ne-NP" sz="2400" b="0" i="0" u="none" strike="noStrike" dirty="0" smtClean="0">
                          <a:solidFill>
                            <a:srgbClr val="000000"/>
                          </a:solidFill>
                          <a:effectLst/>
                          <a:latin typeface="Preeti"/>
                          <a:cs typeface="Kalimati" pitchFamily="2"/>
                        </a:rPr>
                        <a:t>लगत १ फारम भर्दा प्राप्त भएको जम्मा कृषिचलनलाई विभागले दिएको कृषिचलनले भाग गर्ने</a:t>
                      </a:r>
                    </a:p>
                    <a:p>
                      <a:pPr algn="just" fontAlgn="b">
                        <a:lnSpc>
                          <a:spcPct val="150000"/>
                        </a:lnSpc>
                      </a:pPr>
                      <a:r>
                        <a:rPr lang="ne-NP" sz="2400" b="0" i="0" u="none" strike="noStrike" dirty="0" smtClean="0">
                          <a:solidFill>
                            <a:srgbClr val="000000"/>
                          </a:solidFill>
                          <a:effectLst/>
                          <a:latin typeface="Preeti"/>
                          <a:cs typeface="Kalimati" pitchFamily="2"/>
                        </a:rPr>
                        <a:t>२. भाग गरी आएको अंकको आधारमा मन्जुषा २ बाट छनोट गरिनुपर्ने कृषिचलन संख्या एकिन गर्ने</a:t>
                      </a:r>
                    </a:p>
                    <a:p>
                      <a:pPr algn="just" fontAlgn="b">
                        <a:lnSpc>
                          <a:spcPct val="150000"/>
                        </a:lnSpc>
                      </a:pPr>
                      <a:r>
                        <a:rPr lang="ne-NP" sz="2400" b="0" i="0" u="none" strike="noStrike" dirty="0" smtClean="0">
                          <a:solidFill>
                            <a:srgbClr val="000000"/>
                          </a:solidFill>
                          <a:effectLst/>
                          <a:latin typeface="Preeti"/>
                          <a:cs typeface="Kalimati" pitchFamily="2"/>
                        </a:rPr>
                        <a:t>३. लगत १ बाट प्राप्त भएको कृषिचलन संख्यालाई छनोट गर्नुपर्ने कृषिचलन संख्याले भाग गरी छनोट अन्तर निकाल्ने</a:t>
                      </a:r>
                    </a:p>
                    <a:p>
                      <a:pPr algn="just" fontAlgn="b">
                        <a:lnSpc>
                          <a:spcPct val="150000"/>
                        </a:lnSpc>
                      </a:pPr>
                      <a:r>
                        <a:rPr lang="ne-NP" sz="2400" b="0" i="0" u="none" strike="noStrike" dirty="0" smtClean="0">
                          <a:solidFill>
                            <a:srgbClr val="000000"/>
                          </a:solidFill>
                          <a:effectLst/>
                          <a:latin typeface="Preeti"/>
                          <a:cs typeface="Kalimati" pitchFamily="2"/>
                        </a:rPr>
                        <a:t>४. छनोट अन्तरमा दशमलव भन्दा अगाडिको अंकको आधारमा </a:t>
                      </a:r>
                      <a:r>
                        <a:rPr lang="en-US" sz="2400" b="0" i="0" u="none" strike="noStrike" dirty="0" smtClean="0">
                          <a:solidFill>
                            <a:srgbClr val="000000"/>
                          </a:solidFill>
                          <a:effectLst/>
                          <a:latin typeface="Arial" pitchFamily="34" charset="0"/>
                          <a:cs typeface="Kalimati" pitchFamily="2"/>
                        </a:rPr>
                        <a:t>Random Number Table (RNT)</a:t>
                      </a:r>
                      <a:r>
                        <a:rPr lang="ne-NP" sz="2400" b="0" i="0" u="none" strike="noStrike" dirty="0" smtClean="0">
                          <a:solidFill>
                            <a:srgbClr val="000000"/>
                          </a:solidFill>
                          <a:effectLst/>
                          <a:latin typeface="Preeti"/>
                          <a:cs typeface="Kalimati" pitchFamily="2"/>
                        </a:rPr>
                        <a:t> बाट पहिलो कृषिचलन छनोट गर्ने</a:t>
                      </a:r>
                      <a:endParaRPr lang="en-US" sz="2400" b="0" i="0" u="none" strike="noStrike" dirty="0">
                        <a:solidFill>
                          <a:srgbClr val="000000"/>
                        </a:solidFill>
                        <a:effectLst/>
                        <a:latin typeface="Preeti"/>
                        <a:cs typeface="Kalimati" pitchFamily="2"/>
                      </a:endParaRPr>
                    </a:p>
                  </a:txBody>
                  <a:tcPr marL="8467" marR="8467"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1730034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31</a:t>
            </a:fld>
            <a:endParaRPr lang="en-US" sz="1800" dirty="0">
              <a:latin typeface="Fontasy Himali" pitchFamily="82" charset="0"/>
            </a:endParaRPr>
          </a:p>
        </p:txBody>
      </p:sp>
      <p:sp>
        <p:nvSpPr>
          <p:cNvPr id="8"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छनोट </a:t>
            </a:r>
            <a:r>
              <a:rPr lang="ne-NP" sz="3100" b="1" dirty="0">
                <a:cs typeface="Kalimati" pitchFamily="2"/>
              </a:rPr>
              <a:t>विधि (</a:t>
            </a:r>
            <a:r>
              <a:rPr lang="ne-NP" sz="3100" b="1" dirty="0" smtClean="0">
                <a:cs typeface="Kalimati" pitchFamily="2"/>
              </a:rPr>
              <a:t>सारांश) </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graphicFrame>
        <p:nvGraphicFramePr>
          <p:cNvPr id="2" name="Table 1"/>
          <p:cNvGraphicFramePr>
            <a:graphicFrameLocks noGrp="1"/>
          </p:cNvGraphicFramePr>
          <p:nvPr>
            <p:extLst>
              <p:ext uri="{D42A27DB-BD31-4B8C-83A1-F6EECF244321}">
                <p14:modId xmlns:p14="http://schemas.microsoft.com/office/powerpoint/2010/main" val="1545097708"/>
              </p:ext>
            </p:extLst>
          </p:nvPr>
        </p:nvGraphicFramePr>
        <p:xfrm>
          <a:off x="27398" y="1447800"/>
          <a:ext cx="12039600" cy="4395470"/>
        </p:xfrm>
        <a:graphic>
          <a:graphicData uri="http://schemas.openxmlformats.org/drawingml/2006/table">
            <a:tbl>
              <a:tblPr/>
              <a:tblGrid>
                <a:gridCol w="12039600"/>
              </a:tblGrid>
              <a:tr h="3962400">
                <a:tc>
                  <a:txBody>
                    <a:bodyPr/>
                    <a:lstStyle/>
                    <a:p>
                      <a:pPr algn="just" fontAlgn="b">
                        <a:lnSpc>
                          <a:spcPct val="150000"/>
                        </a:lnSpc>
                      </a:pPr>
                      <a:r>
                        <a:rPr lang="ne-NP" sz="2400" b="1" i="0" u="none" strike="noStrike" dirty="0" smtClean="0">
                          <a:solidFill>
                            <a:srgbClr val="000000"/>
                          </a:solidFill>
                          <a:effectLst/>
                          <a:latin typeface="Preeti"/>
                          <a:cs typeface="Kalimati" pitchFamily="2"/>
                        </a:rPr>
                        <a:t>छनोटका चरणहरु</a:t>
                      </a:r>
                      <a:endParaRPr lang="ne-NP" sz="2400" b="0" i="0" u="none" strike="noStrike" dirty="0" smtClean="0">
                        <a:solidFill>
                          <a:srgbClr val="000000"/>
                        </a:solidFill>
                        <a:effectLst/>
                        <a:latin typeface="Preeti"/>
                        <a:cs typeface="Kalimati" pitchFamily="2"/>
                      </a:endParaRPr>
                    </a:p>
                    <a:p>
                      <a:pPr algn="just" fontAlgn="b">
                        <a:lnSpc>
                          <a:spcPct val="150000"/>
                        </a:lnSpc>
                      </a:pPr>
                      <a:r>
                        <a:rPr lang="ne-NP" sz="2400" b="0" i="0" u="none" strike="noStrike" dirty="0" smtClean="0">
                          <a:solidFill>
                            <a:srgbClr val="000000"/>
                          </a:solidFill>
                          <a:effectLst/>
                          <a:latin typeface="Preeti"/>
                          <a:cs typeface="Kalimati" pitchFamily="2"/>
                        </a:rPr>
                        <a:t>५. गणना क्षेत्रको प्रचलित स्थानको नामको पहिलो अंग्रेजी अक्षर लिइ </a:t>
                      </a:r>
                      <a:r>
                        <a:rPr lang="en-US" sz="2400" b="0" i="0" u="none" strike="noStrike" dirty="0" smtClean="0">
                          <a:solidFill>
                            <a:srgbClr val="000000"/>
                          </a:solidFill>
                          <a:effectLst/>
                          <a:latin typeface="Arial" pitchFamily="34" charset="0"/>
                          <a:cs typeface="Kalimati" pitchFamily="2"/>
                        </a:rPr>
                        <a:t>RNT </a:t>
                      </a:r>
                      <a:r>
                        <a:rPr lang="ne-NP" sz="2400" b="0" i="0" u="none" strike="noStrike" dirty="0" smtClean="0">
                          <a:solidFill>
                            <a:srgbClr val="000000"/>
                          </a:solidFill>
                          <a:effectLst/>
                          <a:latin typeface="Preeti"/>
                          <a:cs typeface="Kalimati" pitchFamily="2"/>
                        </a:rPr>
                        <a:t>मा त्यहि अक्षरको ठीक तल १ देखि छनोट अन्तर नम्बर वीचको अंक जुन पहिला आउछ त्यसलाई नै पहिलो छनोट नम्बर मान्ने </a:t>
                      </a:r>
                    </a:p>
                    <a:p>
                      <a:pPr algn="just" fontAlgn="b">
                        <a:lnSpc>
                          <a:spcPct val="150000"/>
                        </a:lnSpc>
                      </a:pPr>
                      <a:r>
                        <a:rPr lang="ne-NP" sz="2400" b="0" i="0" u="none" strike="noStrike" dirty="0" smtClean="0">
                          <a:solidFill>
                            <a:srgbClr val="000000"/>
                          </a:solidFill>
                          <a:effectLst/>
                          <a:latin typeface="Preeti"/>
                          <a:cs typeface="Kalimati" pitchFamily="2"/>
                        </a:rPr>
                        <a:t>६. यदि छनोट अन्तरमा दशमलव भन्दा अगाडि दुईअंक </a:t>
                      </a:r>
                      <a:r>
                        <a:rPr lang="en-US" sz="2400" b="0" i="0" u="none" strike="noStrike" dirty="0" smtClean="0">
                          <a:solidFill>
                            <a:srgbClr val="000000"/>
                          </a:solidFill>
                          <a:effectLst/>
                          <a:latin typeface="Arial" pitchFamily="34" charset="0"/>
                          <a:cs typeface="Kalimati" pitchFamily="2"/>
                        </a:rPr>
                        <a:t>(2 digits)</a:t>
                      </a:r>
                      <a:r>
                        <a:rPr lang="en-US" sz="2400" b="0" i="0" u="none" strike="noStrike" baseline="0" dirty="0" smtClean="0">
                          <a:solidFill>
                            <a:srgbClr val="000000"/>
                          </a:solidFill>
                          <a:effectLst/>
                          <a:latin typeface="Arial" pitchFamily="34" charset="0"/>
                          <a:cs typeface="Kalimati" pitchFamily="2"/>
                        </a:rPr>
                        <a:t> </a:t>
                      </a:r>
                      <a:r>
                        <a:rPr lang="ne-NP" sz="2400" b="0" i="0" u="none" strike="noStrike" dirty="0" smtClean="0">
                          <a:solidFill>
                            <a:srgbClr val="000000"/>
                          </a:solidFill>
                          <a:effectLst/>
                          <a:latin typeface="Preeti"/>
                          <a:cs typeface="Kalimati" pitchFamily="2"/>
                        </a:rPr>
                        <a:t>को नम्बर भए </a:t>
                      </a:r>
                      <a:r>
                        <a:rPr lang="en-US" sz="2400" b="0" i="0" u="none" strike="noStrike" dirty="0" smtClean="0">
                          <a:solidFill>
                            <a:srgbClr val="000000"/>
                          </a:solidFill>
                          <a:effectLst/>
                          <a:latin typeface="Arial" pitchFamily="34" charset="0"/>
                          <a:cs typeface="Kalimati" pitchFamily="2"/>
                        </a:rPr>
                        <a:t>RNT</a:t>
                      </a:r>
                      <a:r>
                        <a:rPr lang="ne-NP" sz="2400" b="0" i="0" u="none" strike="noStrike" dirty="0" smtClean="0">
                          <a:solidFill>
                            <a:srgbClr val="000000"/>
                          </a:solidFill>
                          <a:effectLst/>
                          <a:latin typeface="Preeti"/>
                          <a:cs typeface="Kalimati" pitchFamily="2"/>
                        </a:rPr>
                        <a:t> हेर्दा पनि लगत्तैको अर्को अक्षरसमेत एकैसाथ लिइ पहिलो छनोट नम्बर पत्ता लगाउने</a:t>
                      </a:r>
                    </a:p>
                    <a:p>
                      <a:pPr algn="just" fontAlgn="b">
                        <a:lnSpc>
                          <a:spcPct val="150000"/>
                        </a:lnSpc>
                      </a:pPr>
                      <a:r>
                        <a:rPr lang="ne-NP" sz="2400" b="0" i="0" u="none" strike="noStrike" dirty="0" smtClean="0">
                          <a:solidFill>
                            <a:srgbClr val="000000"/>
                          </a:solidFill>
                          <a:effectLst/>
                          <a:latin typeface="Preeti"/>
                          <a:cs typeface="Kalimati" pitchFamily="2"/>
                        </a:rPr>
                        <a:t>७ पहिलो कृषिचलन क्रमसंख्यामा क्रमशः छनोट अन्तर जोड्दै अरु बाकी कृषिचलन</a:t>
                      </a:r>
                      <a:r>
                        <a:rPr lang="en-US" sz="2400" b="0" i="0" u="none" strike="noStrike" dirty="0" smtClean="0">
                          <a:solidFill>
                            <a:srgbClr val="000000"/>
                          </a:solidFill>
                          <a:effectLst/>
                          <a:latin typeface="Preeti"/>
                          <a:cs typeface="Kalimati" pitchFamily="2"/>
                        </a:rPr>
                        <a:t> </a:t>
                      </a:r>
                      <a:r>
                        <a:rPr lang="ne-NP" sz="2400" b="0" i="0" u="none" strike="noStrike" dirty="0" smtClean="0">
                          <a:solidFill>
                            <a:srgbClr val="000000"/>
                          </a:solidFill>
                          <a:effectLst/>
                          <a:latin typeface="Preeti"/>
                          <a:cs typeface="Kalimati" pitchFamily="2"/>
                        </a:rPr>
                        <a:t> छनोट गर्ने</a:t>
                      </a:r>
                    </a:p>
                    <a:p>
                      <a:pPr algn="just" fontAlgn="b">
                        <a:lnSpc>
                          <a:spcPct val="150000"/>
                        </a:lnSpc>
                      </a:pPr>
                      <a:r>
                        <a:rPr lang="ne-NP" sz="2400" b="0" i="0" u="none" strike="noStrike" dirty="0" smtClean="0">
                          <a:solidFill>
                            <a:srgbClr val="000000"/>
                          </a:solidFill>
                          <a:effectLst/>
                          <a:latin typeface="Preeti"/>
                          <a:cs typeface="Kalimati" pitchFamily="2"/>
                        </a:rPr>
                        <a:t>८ अन्तिम छनोट संख्या त्यो गणना क्षेत्रको अन्तिम कृषिचलन संख्या भन्दा बढी हुनुहुदैन</a:t>
                      </a:r>
                      <a:endParaRPr lang="en-US" sz="2400" b="0" i="0" u="none" strike="noStrike" dirty="0">
                        <a:solidFill>
                          <a:srgbClr val="000000"/>
                        </a:solidFill>
                        <a:effectLst/>
                        <a:latin typeface="Preeti"/>
                        <a:cs typeface="Kalimati" pitchFamily="2"/>
                      </a:endParaRPr>
                    </a:p>
                  </a:txBody>
                  <a:tcPr marL="8467" marR="8467"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359640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32</a:t>
            </a:fld>
            <a:endParaRPr lang="en-US" sz="1800" dirty="0">
              <a:latin typeface="Fontasy Himali" pitchFamily="82" charset="0"/>
            </a:endParaRPr>
          </a:p>
        </p:txBody>
      </p:sp>
      <p:sp>
        <p:nvSpPr>
          <p:cNvPr id="4" name="Rectangle 3"/>
          <p:cNvSpPr/>
          <p:nvPr/>
        </p:nvSpPr>
        <p:spPr>
          <a:xfrm>
            <a:off x="152401" y="568228"/>
            <a:ext cx="11926582" cy="6278642"/>
          </a:xfrm>
          <a:prstGeom prst="rect">
            <a:avLst/>
          </a:prstGeom>
        </p:spPr>
        <p:txBody>
          <a:bodyPr wrap="square">
            <a:spAutoFit/>
          </a:bodyPr>
          <a:lstStyle/>
          <a:p>
            <a:r>
              <a:rPr lang="ne-NP" sz="2400" b="1" dirty="0" smtClean="0">
                <a:cs typeface="Kalimati" pitchFamily="2"/>
              </a:rPr>
              <a:t>थप </a:t>
            </a:r>
            <a:r>
              <a:rPr lang="ne-NP" sz="2400" b="1" dirty="0">
                <a:cs typeface="Kalimati" pitchFamily="2"/>
              </a:rPr>
              <a:t>उदाहरणहरु १</a:t>
            </a:r>
            <a:r>
              <a:rPr lang="ne-NP" dirty="0">
                <a:cs typeface="Kalimati" pitchFamily="2"/>
              </a:rPr>
              <a:t>			</a:t>
            </a:r>
          </a:p>
          <a:p>
            <a:r>
              <a:rPr lang="ne-NP" dirty="0">
                <a:cs typeface="Kalimati" pitchFamily="2"/>
              </a:rPr>
              <a:t>जनगणनाबाट प्राप्त कृषिचलन संख्या </a:t>
            </a:r>
            <a:r>
              <a:rPr lang="ne-NP" dirty="0" smtClean="0">
                <a:solidFill>
                  <a:srgbClr val="000000"/>
                </a:solidFill>
                <a:cs typeface="Kalimati" pitchFamily="2"/>
              </a:rPr>
              <a:t>=</a:t>
            </a:r>
            <a:r>
              <a:rPr lang="ne-NP" dirty="0" smtClean="0">
                <a:cs typeface="Kalimati" pitchFamily="2"/>
              </a:rPr>
              <a:t> </a:t>
            </a:r>
            <a:r>
              <a:rPr lang="ne-NP" dirty="0">
                <a:cs typeface="Kalimati" pitchFamily="2"/>
              </a:rPr>
              <a:t>१७५			</a:t>
            </a:r>
          </a:p>
          <a:p>
            <a:r>
              <a:rPr lang="ne-NP" dirty="0">
                <a:cs typeface="Kalimati" pitchFamily="2"/>
              </a:rPr>
              <a:t>लगत १ बाट कायम भएको कृषिचलन </a:t>
            </a:r>
            <a:r>
              <a:rPr lang="ne-NP" dirty="0" smtClean="0">
                <a:cs typeface="Kalimati" pitchFamily="2"/>
              </a:rPr>
              <a:t>संख्या</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 १९०</a:t>
            </a:r>
            <a:endParaRPr lang="en-US" dirty="0" smtClean="0">
              <a:cs typeface="Kalimati" pitchFamily="2"/>
            </a:endParaRPr>
          </a:p>
          <a:p>
            <a:r>
              <a:rPr lang="ne-NP" dirty="0">
                <a:cs typeface="Kalimati" pitchFamily="2"/>
              </a:rPr>
              <a:t>			</a:t>
            </a:r>
          </a:p>
          <a:p>
            <a:r>
              <a:rPr lang="ne-NP" dirty="0">
                <a:cs typeface="Kalimati" pitchFamily="2"/>
              </a:rPr>
              <a:t>लगत १ बाट कायम भएको कृषिचलन संख्या </a:t>
            </a:r>
            <a:r>
              <a:rPr lang="ne-NP" dirty="0" smtClean="0">
                <a:cs typeface="Kalimati" pitchFamily="2"/>
              </a:rPr>
              <a:t>१९०</a:t>
            </a:r>
            <a:r>
              <a:rPr lang="en-US" dirty="0" smtClean="0">
                <a:cs typeface="Kalimati" pitchFamily="2"/>
              </a:rPr>
              <a:t>   </a:t>
            </a:r>
            <a:r>
              <a:rPr lang="ne-NP" dirty="0">
                <a:cs typeface="Kalimati" pitchFamily="2"/>
              </a:rPr>
              <a:t>	</a:t>
            </a:r>
            <a:endParaRPr lang="en-US" dirty="0" smtClean="0">
              <a:cs typeface="Kalimati" pitchFamily="2"/>
            </a:endParaRPr>
          </a:p>
          <a:p>
            <a:r>
              <a:rPr lang="en-US"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smtClean="0">
                <a:cs typeface="Kalimati" pitchFamily="2"/>
              </a:rPr>
              <a:t>१.०८</a:t>
            </a:r>
            <a:endParaRPr lang="ne-NP" dirty="0">
              <a:cs typeface="Kalimati" pitchFamily="2"/>
            </a:endParaRPr>
          </a:p>
          <a:p>
            <a:r>
              <a:rPr lang="ne-NP" dirty="0">
                <a:cs typeface="Kalimati" pitchFamily="2"/>
              </a:rPr>
              <a:t>जनगणनाबाट प्राप्त कृषिचलन संख्या   १७५	</a:t>
            </a:r>
            <a:endParaRPr lang="en-US" dirty="0" smtClean="0">
              <a:cs typeface="Kalimati" pitchFamily="2"/>
            </a:endParaRPr>
          </a:p>
          <a:p>
            <a:endParaRPr lang="en-US" dirty="0" smtClean="0">
              <a:cs typeface="Kalimati" pitchFamily="2"/>
            </a:endParaRPr>
          </a:p>
          <a:p>
            <a:r>
              <a:rPr lang="ne-NP" dirty="0" smtClean="0">
                <a:cs typeface="Kalimati" pitchFamily="2"/>
              </a:rPr>
              <a:t>छनोट गर्नुपर्ने कृषिचलन संख्या </a:t>
            </a:r>
            <a:r>
              <a:rPr lang="ne-NP" dirty="0" smtClean="0">
                <a:solidFill>
                  <a:srgbClr val="000000"/>
                </a:solidFill>
                <a:cs typeface="Kalimati" pitchFamily="2"/>
              </a:rPr>
              <a:t>=</a:t>
            </a:r>
            <a:r>
              <a:rPr lang="ne-NP" dirty="0" smtClean="0">
                <a:cs typeface="Kalimati" pitchFamily="2"/>
              </a:rPr>
              <a:t> २७ (मन्जुष २ अनुसार)			</a:t>
            </a:r>
          </a:p>
          <a:p>
            <a:r>
              <a:rPr lang="en-US" dirty="0">
                <a:cs typeface="Kalimati" pitchFamily="2"/>
              </a:rPr>
              <a:t> </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लगत </a:t>
            </a:r>
            <a:r>
              <a:rPr lang="ne-NP" dirty="0">
                <a:cs typeface="Kalimati" pitchFamily="2"/>
              </a:rPr>
              <a:t>१ बट कायम भएको कृषिचलन संख्या </a:t>
            </a:r>
            <a:r>
              <a:rPr lang="ne-NP" dirty="0" smtClean="0">
                <a:cs typeface="Kalimati" pitchFamily="2"/>
              </a:rPr>
              <a:t>१९०</a:t>
            </a:r>
            <a:endParaRPr lang="en-US" dirty="0" smtClean="0">
              <a:cs typeface="Kalimati" pitchFamily="2"/>
            </a:endParaRPr>
          </a:p>
          <a:p>
            <a:r>
              <a:rPr lang="ne-NP" dirty="0">
                <a:cs typeface="Kalimati" pitchFamily="2"/>
              </a:rPr>
              <a:t>छनोट 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smtClean="0">
                <a:cs typeface="Kalimati" pitchFamily="2"/>
              </a:rPr>
              <a:t>                            </a:t>
            </a:r>
            <a:r>
              <a:rPr lang="ne-NP" dirty="0" smtClean="0">
                <a:cs typeface="Kalimati" pitchFamily="2"/>
              </a:rPr>
              <a:t>छनोट </a:t>
            </a:r>
            <a:r>
              <a:rPr lang="ne-NP" dirty="0">
                <a:cs typeface="Kalimati" pitchFamily="2"/>
              </a:rPr>
              <a:t>गर्नुपर्ने कृषिचलन संख्या २७		</a:t>
            </a:r>
          </a:p>
          <a:p>
            <a:r>
              <a:rPr lang="ne-NP"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smtClean="0">
                <a:cs typeface="Kalimati" pitchFamily="2"/>
              </a:rPr>
              <a:t>७.०४</a:t>
            </a:r>
            <a:r>
              <a:rPr lang="ne-NP" dirty="0">
                <a:cs typeface="Kalimati" pitchFamily="2"/>
              </a:rPr>
              <a:t>		</a:t>
            </a:r>
          </a:p>
          <a:p>
            <a:r>
              <a:rPr lang="ne-NP" dirty="0">
                <a:cs typeface="Kalimati" pitchFamily="2"/>
              </a:rPr>
              <a:t>गणना </a:t>
            </a:r>
            <a:r>
              <a:rPr lang="ne-NP" dirty="0" smtClean="0">
                <a:cs typeface="Kalimati" pitchFamily="2"/>
              </a:rPr>
              <a:t>क्षेत्र</a:t>
            </a:r>
            <a:r>
              <a:rPr lang="en-US" dirty="0" smtClean="0">
                <a:cs typeface="Kalimati" pitchFamily="2"/>
              </a:rPr>
              <a:t> </a:t>
            </a:r>
            <a:r>
              <a:rPr lang="ne-NP" dirty="0" smtClean="0">
                <a:cs typeface="Kalimati" pitchFamily="2"/>
              </a:rPr>
              <a:t>(जानकीचौक) </a:t>
            </a:r>
            <a:r>
              <a:rPr lang="en-US" dirty="0" smtClean="0">
                <a:latin typeface="Arial" pitchFamily="34" charset="0"/>
                <a:cs typeface="Kalimati" pitchFamily="2"/>
              </a:rPr>
              <a:t>J</a:t>
            </a:r>
            <a:r>
              <a:rPr lang="ne-NP" dirty="0" smtClean="0">
                <a:cs typeface="Kalimati" pitchFamily="2"/>
              </a:rPr>
              <a:t> </a:t>
            </a:r>
            <a:r>
              <a:rPr lang="ne-NP" dirty="0">
                <a:cs typeface="Kalimati" pitchFamily="2"/>
              </a:rPr>
              <a:t>को लागि पहिलो छनौट नम्बर, </a:t>
            </a:r>
            <a:r>
              <a:rPr lang="ne-NP" dirty="0" smtClean="0">
                <a:cs typeface="Kalimati" pitchFamily="2"/>
              </a:rPr>
              <a:t>अ</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५</a:t>
            </a:r>
            <a:r>
              <a:rPr lang="en-US" dirty="0" smtClean="0">
                <a:cs typeface="Kalimati" pitchFamily="2"/>
              </a:rPr>
              <a:t> </a:t>
            </a:r>
            <a:r>
              <a:rPr lang="en-US" dirty="0" smtClean="0">
                <a:latin typeface="Arial" pitchFamily="34" charset="0"/>
                <a:cs typeface="Kalimati" pitchFamily="2"/>
              </a:rPr>
              <a:t>(RNT</a:t>
            </a:r>
            <a:r>
              <a:rPr lang="ne-NP" dirty="0" smtClean="0">
                <a:cs typeface="Kalimati" pitchFamily="2"/>
              </a:rPr>
              <a:t>बाट)औ </a:t>
            </a:r>
            <a:r>
              <a:rPr lang="ne-NP" dirty="0">
                <a:cs typeface="Kalimati" pitchFamily="2"/>
              </a:rPr>
              <a:t>कृषिचलन </a:t>
            </a:r>
            <a:r>
              <a:rPr lang="ne-NP" dirty="0" smtClean="0">
                <a:cs typeface="Kalimati" pitchFamily="2"/>
              </a:rPr>
              <a:t>पहिलो </a:t>
            </a:r>
            <a:r>
              <a:rPr lang="ne-NP" dirty="0">
                <a:cs typeface="Kalimati" pitchFamily="2"/>
              </a:rPr>
              <a:t>कृषिचलन छनोट अ</a:t>
            </a:r>
            <a:r>
              <a:rPr lang="en-US" dirty="0" smtClean="0">
                <a:cs typeface="Kalimati" pitchFamily="2"/>
              </a:rPr>
              <a:t>  </a:t>
            </a:r>
            <a:r>
              <a:rPr lang="ne-NP" dirty="0">
                <a:solidFill>
                  <a:srgbClr val="000000"/>
                </a:solidFill>
                <a:cs typeface="Kalimati" pitchFamily="2"/>
              </a:rPr>
              <a:t>= </a:t>
            </a:r>
            <a:r>
              <a:rPr lang="ne-NP" dirty="0" smtClean="0">
                <a:cs typeface="Kalimati" pitchFamily="2"/>
              </a:rPr>
              <a:t>५ </a:t>
            </a:r>
            <a:r>
              <a:rPr lang="ne-NP" dirty="0">
                <a:cs typeface="Kalimati" pitchFamily="2"/>
              </a:rPr>
              <a:t>औ कृषिचलन(वर्गिकरण गरिएको महलमा कृषिचलन </a:t>
            </a:r>
            <a:r>
              <a:rPr lang="ne-NP" dirty="0" smtClean="0">
                <a:cs typeface="Kalimati" pitchFamily="2"/>
              </a:rPr>
              <a:t>५</a:t>
            </a:r>
            <a:r>
              <a:rPr lang="en-US" dirty="0" smtClean="0">
                <a:cs typeface="Kalimati" pitchFamily="2"/>
              </a:rPr>
              <a:t> </a:t>
            </a:r>
            <a:r>
              <a:rPr lang="ne-NP" dirty="0">
                <a:cs typeface="Kalimati" pitchFamily="2"/>
              </a:rPr>
              <a:t>लाई छनोट </a:t>
            </a:r>
            <a:r>
              <a:rPr lang="ne-NP" dirty="0" smtClean="0">
                <a:cs typeface="Kalimati" pitchFamily="2"/>
              </a:rPr>
              <a:t>गर्ने)</a:t>
            </a:r>
            <a:r>
              <a:rPr lang="ne-NP" dirty="0">
                <a:cs typeface="Kalimati" pitchFamily="2"/>
              </a:rPr>
              <a:t>		</a:t>
            </a:r>
          </a:p>
          <a:p>
            <a:r>
              <a:rPr lang="ne-NP" dirty="0">
                <a:cs typeface="Kalimati" pitchFamily="2"/>
              </a:rPr>
              <a:t>दोश्रो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इ</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७.०४</a:t>
            </a:r>
            <a:r>
              <a:rPr lang="en-US" dirty="0" smtClean="0">
                <a:solidFill>
                  <a:srgbClr val="000000"/>
                </a:solidFill>
                <a:cs typeface="Kalimati" pitchFamily="2"/>
              </a:rPr>
              <a:t> </a:t>
            </a:r>
            <a:r>
              <a:rPr lang="ne-NP" dirty="0" smtClean="0">
                <a:solidFill>
                  <a:srgbClr val="000000"/>
                </a:solidFill>
                <a:cs typeface="Kalimati" pitchFamily="2"/>
              </a:rPr>
              <a:t>= </a:t>
            </a:r>
            <a:r>
              <a:rPr lang="ne-NP" dirty="0" smtClean="0">
                <a:cs typeface="Kalimati" pitchFamily="2"/>
              </a:rPr>
              <a:t>१२.०४</a:t>
            </a:r>
            <a:r>
              <a:rPr lang="ne-NP" dirty="0">
                <a:cs typeface="Kalimati" pitchFamily="2"/>
              </a:rPr>
              <a:t>	</a:t>
            </a:r>
            <a:r>
              <a:rPr lang="en-US" dirty="0" smtClean="0">
                <a:cs typeface="Kalimati" pitchFamily="2"/>
              </a:rPr>
              <a:t>                     </a:t>
            </a:r>
            <a:r>
              <a:rPr lang="ne-NP" dirty="0" smtClean="0">
                <a:cs typeface="Kalimati" pitchFamily="2"/>
              </a:rPr>
              <a:t>१२औ कृषिचलन</a:t>
            </a:r>
            <a:r>
              <a:rPr lang="en-US" dirty="0" smtClean="0">
                <a:cs typeface="Kalimati" pitchFamily="2"/>
              </a:rPr>
              <a:t>  </a:t>
            </a:r>
            <a:r>
              <a:rPr lang="ne-NP" dirty="0">
                <a:cs typeface="Kalimati" pitchFamily="2"/>
              </a:rPr>
              <a:t>छनोट गर्ने</a:t>
            </a:r>
            <a:endParaRPr lang="en-US" dirty="0" smtClean="0">
              <a:cs typeface="Kalimati" pitchFamily="2"/>
            </a:endParaRPr>
          </a:p>
          <a:p>
            <a:r>
              <a:rPr lang="ne-NP" dirty="0" smtClean="0">
                <a:cs typeface="Kalimati" pitchFamily="2"/>
              </a:rPr>
              <a:t>तेश्रो </a:t>
            </a:r>
            <a:r>
              <a:rPr lang="ne-NP" dirty="0">
                <a:cs typeface="Kalimati" pitchFamily="2"/>
              </a:rPr>
              <a:t>कृषिचलन छनोट </a:t>
            </a:r>
            <a:r>
              <a:rPr lang="en-US" dirty="0" smtClean="0">
                <a:cs typeface="Kalimati" pitchFamily="2"/>
              </a:rPr>
              <a:t>  </a:t>
            </a:r>
            <a:r>
              <a:rPr lang="ne-NP" dirty="0" smtClean="0">
                <a:cs typeface="Kalimati" pitchFamily="2"/>
              </a:rPr>
              <a:t>अं</a:t>
            </a:r>
            <a:r>
              <a:rPr lang="en-US"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smtClean="0">
                <a:cs typeface="Kalimati" pitchFamily="2"/>
              </a:rPr>
              <a:t>१९.०८</a:t>
            </a:r>
            <a:r>
              <a:rPr lang="ne-NP" dirty="0">
                <a:cs typeface="Kalimati" pitchFamily="2"/>
              </a:rPr>
              <a:t>	</a:t>
            </a:r>
            <a:r>
              <a:rPr lang="en-US" dirty="0" smtClean="0">
                <a:cs typeface="Kalimati" pitchFamily="2"/>
              </a:rPr>
              <a:t>    </a:t>
            </a:r>
            <a:r>
              <a:rPr lang="ne-NP" dirty="0" smtClean="0">
                <a:cs typeface="Kalimati" pitchFamily="2"/>
              </a:rPr>
              <a:t>१९ </a:t>
            </a:r>
            <a:r>
              <a:rPr lang="ne-NP" dirty="0">
                <a:cs typeface="Kalimati" pitchFamily="2"/>
              </a:rPr>
              <a:t>औ </a:t>
            </a:r>
            <a:r>
              <a:rPr lang="ne-NP" dirty="0" smtClean="0">
                <a:cs typeface="Kalimati" pitchFamily="2"/>
              </a:rPr>
              <a:t>कृषिचलन</a:t>
            </a:r>
            <a:r>
              <a:rPr lang="en-US" dirty="0" smtClean="0">
                <a:cs typeface="Kalimati" pitchFamily="2"/>
              </a:rPr>
              <a:t> </a:t>
            </a:r>
            <a:r>
              <a:rPr lang="ne-NP" dirty="0">
                <a:cs typeface="Kalimati" pitchFamily="2"/>
              </a:rPr>
              <a:t>छनोट </a:t>
            </a:r>
            <a:r>
              <a:rPr lang="ne-NP" dirty="0" smtClean="0">
                <a:cs typeface="Kalimati" pitchFamily="2"/>
              </a:rPr>
              <a:t>गर्ने</a:t>
            </a:r>
            <a:endParaRPr lang="ne-NP" dirty="0">
              <a:cs typeface="Kalimati" pitchFamily="2"/>
            </a:endParaRPr>
          </a:p>
          <a:p>
            <a:r>
              <a:rPr lang="ne-NP" dirty="0">
                <a:cs typeface="Kalimati" pitchFamily="2"/>
              </a:rPr>
              <a:t>चौथो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smtClean="0">
                <a:cs typeface="Kalimati" pitchFamily="2"/>
              </a:rPr>
              <a:t>५</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a:solidFill>
                  <a:srgbClr val="000000"/>
                </a:solidFill>
                <a:cs typeface="Kalimati" pitchFamily="2"/>
              </a:rPr>
              <a:t>= </a:t>
            </a:r>
            <a:r>
              <a:rPr lang="ne-NP" dirty="0" smtClean="0">
                <a:cs typeface="Kalimati" pitchFamily="2"/>
              </a:rPr>
              <a:t>२६.१२</a:t>
            </a:r>
            <a:r>
              <a:rPr lang="ne-NP" dirty="0">
                <a:cs typeface="Kalimati" pitchFamily="2"/>
              </a:rPr>
              <a:t>	</a:t>
            </a:r>
            <a:r>
              <a:rPr lang="en-US" dirty="0" smtClean="0">
                <a:cs typeface="Kalimati" pitchFamily="2"/>
              </a:rPr>
              <a:t>     </a:t>
            </a:r>
            <a:r>
              <a:rPr lang="ne-NP" dirty="0" smtClean="0">
                <a:cs typeface="Kalimati" pitchFamily="2"/>
              </a:rPr>
              <a:t>२६ </a:t>
            </a:r>
            <a:r>
              <a:rPr lang="ne-NP" dirty="0">
                <a:cs typeface="Kalimati" pitchFamily="2"/>
              </a:rPr>
              <a:t>औ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r>
              <a:rPr lang="en-US" dirty="0" smtClean="0">
                <a:cs typeface="Kalimati" pitchFamily="2"/>
              </a:rPr>
              <a:t>             </a:t>
            </a:r>
            <a:r>
              <a:rPr lang="ne-NP" dirty="0" smtClean="0">
                <a:cs typeface="Kalimati" pitchFamily="2"/>
              </a:rPr>
              <a:t>........................</a:t>
            </a:r>
            <a:r>
              <a:rPr lang="ne-NP" dirty="0">
                <a:cs typeface="Kalimati" pitchFamily="2"/>
              </a:rPr>
              <a:t>	</a:t>
            </a:r>
            <a:r>
              <a:rPr lang="en-US" dirty="0" smtClean="0">
                <a:cs typeface="Kalimati" pitchFamily="2"/>
              </a:rPr>
              <a:t>           </a:t>
            </a:r>
            <a:r>
              <a:rPr lang="ne-NP" dirty="0" smtClean="0">
                <a:cs typeface="Kalimati" pitchFamily="2"/>
              </a:rPr>
              <a:t>....................</a:t>
            </a:r>
            <a:r>
              <a:rPr lang="ne-NP" dirty="0">
                <a:cs typeface="Kalimati" pitchFamily="2"/>
              </a:rPr>
              <a:t>		</a:t>
            </a:r>
          </a:p>
          <a:p>
            <a:r>
              <a:rPr lang="ne-NP" dirty="0">
                <a:cs typeface="Kalimati" pitchFamily="2"/>
              </a:rPr>
              <a:t>सत्ताइसौ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अं</a:t>
            </a:r>
            <a:r>
              <a:rPr lang="ne-NP" dirty="0" smtClean="0">
                <a:cs typeface="Kalimati" pitchFamily="2"/>
                <a:sym typeface="Symbol"/>
              </a:rPr>
              <a:t></a:t>
            </a:r>
            <a:r>
              <a:rPr lang="ne-NP" dirty="0" smtClean="0">
                <a:cs typeface="Kalimati" pitchFamily="2"/>
              </a:rPr>
              <a:t>(२७–१)</a:t>
            </a:r>
            <a:r>
              <a:rPr lang="ne-NP" dirty="0" smtClean="0">
                <a:cs typeface="Kalimati" pitchFamily="2"/>
                <a:sym typeface="Symbol"/>
              </a:rPr>
              <a:t></a:t>
            </a:r>
            <a:r>
              <a:rPr lang="ne-NP" dirty="0" smtClean="0">
                <a:cs typeface="Kalimati" pitchFamily="2"/>
              </a:rPr>
              <a:t>इ</a:t>
            </a:r>
            <a:r>
              <a:rPr lang="ne-NP" dirty="0">
                <a:solidFill>
                  <a:srgbClr val="000000"/>
                </a:solidFill>
                <a:cs typeface="Kalimati" pitchFamily="2"/>
              </a:rPr>
              <a:t> </a:t>
            </a:r>
            <a:r>
              <a:rPr lang="ne-NP" dirty="0" smtClean="0">
                <a:solidFill>
                  <a:srgbClr val="000000"/>
                </a:solidFill>
                <a:cs typeface="Kalimati" pitchFamily="2"/>
              </a:rPr>
              <a:t>=</a:t>
            </a:r>
            <a:r>
              <a:rPr lang="ne-NP" dirty="0" smtClean="0">
                <a:cs typeface="Kalimati" pitchFamily="2"/>
              </a:rPr>
              <a:t>५</a:t>
            </a:r>
            <a:r>
              <a:rPr lang="ne-NP" dirty="0" smtClean="0">
                <a:cs typeface="Kalimati" pitchFamily="2"/>
                <a:sym typeface="Symbol"/>
              </a:rPr>
              <a:t></a:t>
            </a:r>
            <a:r>
              <a:rPr lang="ne-NP" dirty="0" smtClean="0">
                <a:cs typeface="Kalimati" pitchFamily="2"/>
              </a:rPr>
              <a:t>२६</a:t>
            </a:r>
            <a:r>
              <a:rPr lang="ne-NP" dirty="0" smtClean="0">
                <a:cs typeface="Kalimati" pitchFamily="2"/>
                <a:sym typeface="Symbol"/>
              </a:rPr>
              <a:t></a:t>
            </a:r>
            <a:r>
              <a:rPr lang="ne-NP" dirty="0" smtClean="0">
                <a:cs typeface="Kalimati" pitchFamily="2"/>
              </a:rPr>
              <a:t>७.०४</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१८८.०४</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smtClean="0">
                <a:cs typeface="Kalimati" pitchFamily="2"/>
              </a:rPr>
              <a:t>१८८औ 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endParaRPr lang="en-US" dirty="0" smtClean="0">
              <a:cs typeface="Kalimati" pitchFamily="2"/>
            </a:endParaRPr>
          </a:p>
          <a:p>
            <a:r>
              <a:rPr lang="ne-NP" dirty="0" smtClean="0">
                <a:cs typeface="Kalimati" pitchFamily="2"/>
              </a:rPr>
              <a:t>यसरी </a:t>
            </a:r>
            <a:r>
              <a:rPr lang="ne-NP" dirty="0">
                <a:cs typeface="Kalimati" pitchFamily="2"/>
              </a:rPr>
              <a:t>१९० कृषिचलनबाट २७ कृषिचलनको छनोट गरी लगत २ भर्नुपर्दछ ।</a:t>
            </a:r>
            <a:endParaRPr lang="en-US" dirty="0">
              <a:cs typeface="Kalimati" pitchFamily="2"/>
            </a:endParaRPr>
          </a:p>
        </p:txBody>
      </p:sp>
      <p:cxnSp>
        <p:nvCxnSpPr>
          <p:cNvPr id="7" name="Straight Connector 6"/>
          <p:cNvCxnSpPr/>
          <p:nvPr/>
        </p:nvCxnSpPr>
        <p:spPr>
          <a:xfrm>
            <a:off x="152401" y="2209800"/>
            <a:ext cx="4724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3581400"/>
            <a:ext cx="480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56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33</a:t>
            </a:fld>
            <a:endParaRPr lang="en-US" sz="1800" dirty="0">
              <a:latin typeface="Fontasy Himali" pitchFamily="82" charset="0"/>
            </a:endParaRPr>
          </a:p>
        </p:txBody>
      </p:sp>
      <p:sp>
        <p:nvSpPr>
          <p:cNvPr id="4" name="Rectangle 3"/>
          <p:cNvSpPr/>
          <p:nvPr/>
        </p:nvSpPr>
        <p:spPr>
          <a:xfrm>
            <a:off x="180368" y="971717"/>
            <a:ext cx="11859231" cy="5509200"/>
          </a:xfrm>
          <a:prstGeom prst="rect">
            <a:avLst/>
          </a:prstGeom>
        </p:spPr>
        <p:txBody>
          <a:bodyPr wrap="square">
            <a:spAutoFit/>
          </a:bodyPr>
          <a:lstStyle/>
          <a:p>
            <a:r>
              <a:rPr lang="ne-NP" sz="2200" b="1" dirty="0">
                <a:cs typeface="Kalimati" pitchFamily="2"/>
              </a:rPr>
              <a:t>थप </a:t>
            </a:r>
            <a:r>
              <a:rPr lang="ne-NP" sz="2200" b="1" dirty="0" smtClean="0">
                <a:cs typeface="Kalimati" pitchFamily="2"/>
              </a:rPr>
              <a:t>उदाहरणहरु</a:t>
            </a:r>
            <a:r>
              <a:rPr lang="en-US" sz="2200" b="1" dirty="0" smtClean="0">
                <a:cs typeface="Kalimati" pitchFamily="2"/>
              </a:rPr>
              <a:t> </a:t>
            </a:r>
            <a:r>
              <a:rPr lang="ne-NP" sz="2200" dirty="0" smtClean="0">
                <a:cs typeface="Kalimati" pitchFamily="2"/>
              </a:rPr>
              <a:t>२ (जनगणनाबाट </a:t>
            </a:r>
            <a:r>
              <a:rPr lang="ne-NP" sz="2200" dirty="0">
                <a:cs typeface="Kalimati" pitchFamily="2"/>
              </a:rPr>
              <a:t>प्राप्त कृषिचलन संख्या २५ भन्दा कम </a:t>
            </a:r>
            <a:r>
              <a:rPr lang="ne-NP" sz="2200" dirty="0" smtClean="0">
                <a:cs typeface="Kalimati" pitchFamily="2"/>
              </a:rPr>
              <a:t>भएमा)</a:t>
            </a:r>
            <a:r>
              <a:rPr lang="ne-NP" sz="2200" dirty="0">
                <a:cs typeface="Kalimati" pitchFamily="2"/>
              </a:rPr>
              <a:t>		</a:t>
            </a:r>
          </a:p>
          <a:p>
            <a:r>
              <a:rPr lang="ne-NP" sz="2200" dirty="0" smtClean="0">
                <a:cs typeface="Kalimati" pitchFamily="2"/>
              </a:rPr>
              <a:t>जनगणनाबाट</a:t>
            </a:r>
            <a:r>
              <a:rPr lang="en-US" sz="2200" dirty="0" smtClean="0">
                <a:cs typeface="Kalimati" pitchFamily="2"/>
              </a:rPr>
              <a:t>  </a:t>
            </a:r>
            <a:r>
              <a:rPr lang="ne-NP" sz="2200" dirty="0" smtClean="0">
                <a:cs typeface="Kalimati" pitchFamily="2"/>
              </a:rPr>
              <a:t>प्राप्त</a:t>
            </a:r>
            <a:r>
              <a:rPr lang="en-US" sz="2200" dirty="0" smtClean="0">
                <a:cs typeface="Kalimati" pitchFamily="2"/>
              </a:rPr>
              <a:t>  </a:t>
            </a:r>
            <a:r>
              <a:rPr lang="ne-NP" sz="2200" dirty="0" smtClean="0">
                <a:cs typeface="Kalimati" pitchFamily="2"/>
              </a:rPr>
              <a:t>कृषिचलन </a:t>
            </a:r>
            <a:r>
              <a:rPr lang="ne-NP" sz="2200" dirty="0">
                <a:cs typeface="Kalimati" pitchFamily="2"/>
              </a:rPr>
              <a:t>संख्या </a:t>
            </a:r>
            <a:r>
              <a:rPr lang="ne-NP" sz="2200" dirty="0" smtClean="0">
                <a:solidFill>
                  <a:srgbClr val="000000"/>
                </a:solidFill>
                <a:cs typeface="Kalimati" pitchFamily="2"/>
              </a:rPr>
              <a:t>=</a:t>
            </a:r>
            <a:r>
              <a:rPr lang="ne-NP" sz="2200" dirty="0">
                <a:cs typeface="Kalimati" pitchFamily="2"/>
              </a:rPr>
              <a:t> </a:t>
            </a:r>
            <a:r>
              <a:rPr lang="ne-NP" sz="2200" dirty="0" smtClean="0">
                <a:cs typeface="Kalimati" pitchFamily="2"/>
              </a:rPr>
              <a:t>२२</a:t>
            </a:r>
            <a:endParaRPr lang="en-US" sz="2200" dirty="0" smtClean="0">
              <a:cs typeface="Kalimati" pitchFamily="2"/>
            </a:endParaRPr>
          </a:p>
          <a:p>
            <a:r>
              <a:rPr lang="ne-NP" sz="2200" dirty="0">
                <a:cs typeface="Kalimati" pitchFamily="2"/>
              </a:rPr>
              <a:t>			</a:t>
            </a:r>
          </a:p>
          <a:p>
            <a:r>
              <a:rPr lang="ne-NP" sz="2200" dirty="0">
                <a:cs typeface="Kalimati" pitchFamily="2"/>
              </a:rPr>
              <a:t>लगत १ बाट कायम भएको कृषिचलन </a:t>
            </a:r>
            <a:r>
              <a:rPr lang="ne-NP" sz="2200" dirty="0" smtClean="0">
                <a:cs typeface="Kalimati" pitchFamily="2"/>
              </a:rPr>
              <a:t>संख्या</a:t>
            </a:r>
            <a:r>
              <a:rPr lang="en-US" sz="2200" dirty="0" smtClean="0">
                <a:cs typeface="Kalimati" pitchFamily="2"/>
              </a:rPr>
              <a:t> </a:t>
            </a:r>
            <a:r>
              <a:rPr lang="ne-NP" sz="2200" dirty="0" smtClean="0">
                <a:solidFill>
                  <a:srgbClr val="000000"/>
                </a:solidFill>
                <a:cs typeface="Kalimati" pitchFamily="2"/>
              </a:rPr>
              <a:t>=</a:t>
            </a:r>
            <a:r>
              <a:rPr lang="ne-NP" sz="2200" dirty="0">
                <a:cs typeface="Kalimati" pitchFamily="2"/>
              </a:rPr>
              <a:t> २८ 			</a:t>
            </a:r>
          </a:p>
          <a:p>
            <a:endParaRPr lang="en-US" sz="2200" dirty="0" smtClean="0">
              <a:cs typeface="Kalimati" pitchFamily="2"/>
            </a:endParaRPr>
          </a:p>
          <a:p>
            <a:r>
              <a:rPr lang="ne-NP" sz="2200" dirty="0" smtClean="0">
                <a:cs typeface="Kalimati" pitchFamily="2"/>
              </a:rPr>
              <a:t>छनोट गर्नुपर्ने कृषिचलन संख्या </a:t>
            </a:r>
            <a:r>
              <a:rPr lang="ne-NP" sz="2200" dirty="0" smtClean="0">
                <a:solidFill>
                  <a:srgbClr val="000000"/>
                </a:solidFill>
                <a:cs typeface="Kalimati" pitchFamily="2"/>
              </a:rPr>
              <a:t>=</a:t>
            </a:r>
            <a:r>
              <a:rPr lang="ne-NP" sz="2200" dirty="0">
                <a:cs typeface="Kalimati" pitchFamily="2"/>
              </a:rPr>
              <a:t> </a:t>
            </a:r>
            <a:r>
              <a:rPr lang="ne-NP" sz="2200" dirty="0" smtClean="0">
                <a:cs typeface="Kalimati" pitchFamily="2"/>
              </a:rPr>
              <a:t>२८</a:t>
            </a:r>
            <a:r>
              <a:rPr lang="en-US" sz="2200" dirty="0" smtClean="0">
                <a:cs typeface="Kalimati" pitchFamily="2"/>
              </a:rPr>
              <a:t> </a:t>
            </a:r>
            <a:r>
              <a:rPr lang="ne-NP" sz="2200" dirty="0">
                <a:cs typeface="Kalimati" pitchFamily="2"/>
              </a:rPr>
              <a:t>(पूर्ण गणना) </a:t>
            </a:r>
            <a:endParaRPr lang="en-US" sz="2200" dirty="0" smtClean="0">
              <a:cs typeface="Kalimati" pitchFamily="2"/>
            </a:endParaRPr>
          </a:p>
          <a:p>
            <a:endParaRPr lang="en-US" sz="2200" dirty="0">
              <a:cs typeface="Kalimati" pitchFamily="2"/>
            </a:endParaRPr>
          </a:p>
          <a:p>
            <a:r>
              <a:rPr lang="ne-NP" sz="2200" b="1" dirty="0">
                <a:cs typeface="Kalimati" pitchFamily="2"/>
              </a:rPr>
              <a:t>थप </a:t>
            </a:r>
            <a:r>
              <a:rPr lang="ne-NP" sz="2200" b="1" dirty="0" smtClean="0">
                <a:cs typeface="Kalimati" pitchFamily="2"/>
              </a:rPr>
              <a:t>उदाहरणहरु</a:t>
            </a:r>
            <a:r>
              <a:rPr lang="en-US" sz="2200" b="1" dirty="0" smtClean="0">
                <a:cs typeface="Kalimati" pitchFamily="2"/>
              </a:rPr>
              <a:t> </a:t>
            </a:r>
            <a:r>
              <a:rPr lang="ne-NP" sz="2200" b="1" dirty="0" smtClean="0">
                <a:cs typeface="Kalimati" pitchFamily="2"/>
              </a:rPr>
              <a:t>३</a:t>
            </a:r>
            <a:r>
              <a:rPr lang="ne-NP" sz="2200" dirty="0">
                <a:cs typeface="Kalimati" pitchFamily="2"/>
              </a:rPr>
              <a:t> </a:t>
            </a:r>
            <a:r>
              <a:rPr lang="ne-NP" sz="2200" dirty="0" smtClean="0">
                <a:cs typeface="Kalimati" pitchFamily="2"/>
              </a:rPr>
              <a:t>(जनगणनाबाट </a:t>
            </a:r>
            <a:r>
              <a:rPr lang="ne-NP" sz="2200" dirty="0">
                <a:cs typeface="Kalimati" pitchFamily="2"/>
              </a:rPr>
              <a:t>प्राप्त कृषिचलन संख्या २५ भन्दा कम </a:t>
            </a:r>
            <a:r>
              <a:rPr lang="ne-NP" sz="2200" dirty="0" smtClean="0">
                <a:cs typeface="Kalimati" pitchFamily="2"/>
              </a:rPr>
              <a:t>भएमा) </a:t>
            </a:r>
            <a:r>
              <a:rPr lang="ne-NP" sz="2200" dirty="0">
                <a:cs typeface="Kalimati" pitchFamily="2"/>
              </a:rPr>
              <a:t>		</a:t>
            </a:r>
          </a:p>
          <a:p>
            <a:r>
              <a:rPr lang="ne-NP" sz="2200" dirty="0">
                <a:cs typeface="Kalimati" pitchFamily="2"/>
              </a:rPr>
              <a:t>जनगणनाबाट</a:t>
            </a:r>
            <a:r>
              <a:rPr lang="en-US" sz="2200" dirty="0">
                <a:cs typeface="Kalimati" pitchFamily="2"/>
              </a:rPr>
              <a:t>  </a:t>
            </a:r>
            <a:r>
              <a:rPr lang="ne-NP" sz="2200" dirty="0">
                <a:cs typeface="Kalimati" pitchFamily="2"/>
              </a:rPr>
              <a:t>प्राप्त</a:t>
            </a:r>
            <a:r>
              <a:rPr lang="en-US" sz="2200" dirty="0">
                <a:cs typeface="Kalimati" pitchFamily="2"/>
              </a:rPr>
              <a:t>  </a:t>
            </a:r>
            <a:r>
              <a:rPr lang="ne-NP" sz="2200" dirty="0">
                <a:cs typeface="Kalimati" pitchFamily="2"/>
              </a:rPr>
              <a:t>कृषिचलन संख्या </a:t>
            </a:r>
            <a:r>
              <a:rPr lang="ne-NP" sz="2200" dirty="0">
                <a:solidFill>
                  <a:srgbClr val="000000"/>
                </a:solidFill>
                <a:cs typeface="Kalimati" pitchFamily="2"/>
              </a:rPr>
              <a:t>=</a:t>
            </a:r>
            <a:r>
              <a:rPr lang="ne-NP" sz="2200" dirty="0">
                <a:cs typeface="Kalimati" pitchFamily="2"/>
              </a:rPr>
              <a:t> २३ </a:t>
            </a:r>
            <a:endParaRPr lang="en-US" sz="2200" dirty="0" smtClean="0">
              <a:cs typeface="Kalimati" pitchFamily="2"/>
            </a:endParaRPr>
          </a:p>
          <a:p>
            <a:r>
              <a:rPr lang="ne-NP" sz="2200" dirty="0">
                <a:cs typeface="Kalimati" pitchFamily="2"/>
              </a:rPr>
              <a:t>			</a:t>
            </a:r>
          </a:p>
          <a:p>
            <a:r>
              <a:rPr lang="ne-NP" sz="2200" dirty="0">
                <a:cs typeface="Kalimati" pitchFamily="2"/>
              </a:rPr>
              <a:t>लगत १ बाट कायम भएको कृषिचलन संख्या</a:t>
            </a:r>
            <a:r>
              <a:rPr lang="en-US" sz="2200" dirty="0">
                <a:cs typeface="Kalimati" pitchFamily="2"/>
              </a:rPr>
              <a:t> </a:t>
            </a:r>
            <a:r>
              <a:rPr lang="ne-NP" sz="2200" dirty="0">
                <a:solidFill>
                  <a:srgbClr val="000000"/>
                </a:solidFill>
                <a:cs typeface="Kalimati" pitchFamily="2"/>
              </a:rPr>
              <a:t>=</a:t>
            </a:r>
            <a:r>
              <a:rPr lang="ne-NP" sz="2200" dirty="0">
                <a:cs typeface="Kalimati" pitchFamily="2"/>
              </a:rPr>
              <a:t> ३० 			</a:t>
            </a:r>
          </a:p>
          <a:p>
            <a:endParaRPr lang="en-US" sz="2200" dirty="0">
              <a:cs typeface="Kalimati" pitchFamily="2"/>
            </a:endParaRPr>
          </a:p>
          <a:p>
            <a:r>
              <a:rPr lang="ne-NP" sz="2200" dirty="0">
                <a:cs typeface="Kalimati" pitchFamily="2"/>
              </a:rPr>
              <a:t>छनोट गर्नुपर्ने कृषिचलन संख्या </a:t>
            </a:r>
            <a:r>
              <a:rPr lang="ne-NP" sz="2200" dirty="0" smtClean="0">
                <a:solidFill>
                  <a:srgbClr val="000000"/>
                </a:solidFill>
                <a:cs typeface="Kalimati" pitchFamily="2"/>
              </a:rPr>
              <a:t>=</a:t>
            </a:r>
            <a:r>
              <a:rPr lang="ne-NP" sz="2200" dirty="0">
                <a:cs typeface="Kalimati" pitchFamily="2"/>
              </a:rPr>
              <a:t> ३०(पूर्ण गणना </a:t>
            </a:r>
            <a:r>
              <a:rPr lang="ne-NP" sz="2200" dirty="0" smtClean="0">
                <a:cs typeface="Kalimati" pitchFamily="2"/>
              </a:rPr>
              <a:t>,</a:t>
            </a:r>
            <a:r>
              <a:rPr lang="en-US" sz="2200" dirty="0" smtClean="0">
                <a:cs typeface="Kalimati" pitchFamily="2"/>
              </a:rPr>
              <a:t>  </a:t>
            </a:r>
            <a:r>
              <a:rPr lang="ne-NP" sz="2200" dirty="0">
                <a:cs typeface="Kalimati" pitchFamily="2"/>
              </a:rPr>
              <a:t>छनोट गर्न नपर्ने) </a:t>
            </a:r>
            <a:endParaRPr lang="en-US" sz="2200" dirty="0" smtClean="0">
              <a:cs typeface="Kalimati" pitchFamily="2"/>
            </a:endParaRPr>
          </a:p>
          <a:p>
            <a:endParaRPr lang="en-US" sz="2200" dirty="0">
              <a:cs typeface="Kalimati" pitchFamily="2"/>
            </a:endParaRPr>
          </a:p>
          <a:p>
            <a:r>
              <a:rPr lang="ne-NP" sz="2200" b="1" dirty="0">
                <a:cs typeface="Kalimati" pitchFamily="2"/>
              </a:rPr>
              <a:t>नोटः जनगणनाबाट प्राप्त कृषिचलन २५ भन्दा कम (१ देखि २४ सम्म) दिइएकोछ र हाल लगत १ बाट कायम भएको संख्या १ देखि ३० सम्म भएमा पूर्ण गणना गर्ने (छनोट गर्न पर्दैन) </a:t>
            </a:r>
            <a:r>
              <a:rPr lang="ne-NP" sz="2200" dirty="0" smtClean="0">
                <a:cs typeface="Kalimati" pitchFamily="2"/>
              </a:rPr>
              <a:t>	</a:t>
            </a:r>
            <a:r>
              <a:rPr lang="ne-NP" sz="2200" dirty="0" smtClean="0"/>
              <a:t>		</a:t>
            </a:r>
          </a:p>
        </p:txBody>
      </p:sp>
    </p:spTree>
    <p:extLst>
      <p:ext uri="{BB962C8B-B14F-4D97-AF65-F5344CB8AC3E}">
        <p14:creationId xmlns:p14="http://schemas.microsoft.com/office/powerpoint/2010/main" val="3295960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34</a:t>
            </a:fld>
            <a:endParaRPr lang="en-US" sz="1800" dirty="0">
              <a:latin typeface="Fontasy Himali" pitchFamily="82" charset="0"/>
            </a:endParaRPr>
          </a:p>
        </p:txBody>
      </p:sp>
      <p:sp>
        <p:nvSpPr>
          <p:cNvPr id="4" name="Rectangle 3"/>
          <p:cNvSpPr/>
          <p:nvPr/>
        </p:nvSpPr>
        <p:spPr>
          <a:xfrm>
            <a:off x="291101" y="838200"/>
            <a:ext cx="11684000" cy="5786199"/>
          </a:xfrm>
          <a:prstGeom prst="rect">
            <a:avLst/>
          </a:prstGeom>
        </p:spPr>
        <p:txBody>
          <a:bodyPr wrap="square">
            <a:spAutoFit/>
          </a:bodyPr>
          <a:lstStyle/>
          <a:p>
            <a:r>
              <a:rPr lang="ne-NP" sz="2800" b="1" dirty="0">
                <a:cs typeface="Kalimati" pitchFamily="2"/>
              </a:rPr>
              <a:t>थप उदाहरणहरु </a:t>
            </a:r>
            <a:r>
              <a:rPr lang="ne-NP" sz="2800" b="1" dirty="0" smtClean="0">
                <a:cs typeface="Kalimati" pitchFamily="2"/>
              </a:rPr>
              <a:t>४</a:t>
            </a:r>
            <a:r>
              <a:rPr lang="ne-NP" sz="2800" dirty="0">
                <a:cs typeface="Kalimati" pitchFamily="2"/>
              </a:rPr>
              <a:t> </a:t>
            </a:r>
            <a:r>
              <a:rPr lang="ne-NP" dirty="0">
                <a:cs typeface="Kalimati" pitchFamily="2"/>
              </a:rPr>
              <a:t>(जनगणनाबाट प्राप्त कृषिचलन संख्या २५ भन्दा कम भएमा)</a:t>
            </a:r>
            <a:r>
              <a:rPr lang="ne-NP" b="1" dirty="0" smtClean="0">
                <a:cs typeface="Kalimati" pitchFamily="2"/>
              </a:rPr>
              <a:t> </a:t>
            </a:r>
            <a:r>
              <a:rPr lang="ne-NP" dirty="0">
                <a:cs typeface="Kalimati" pitchFamily="2"/>
              </a:rPr>
              <a:t>		</a:t>
            </a:r>
          </a:p>
          <a:p>
            <a:r>
              <a:rPr lang="ne-NP" dirty="0">
                <a:cs typeface="Kalimati" pitchFamily="2"/>
              </a:rPr>
              <a:t>जनगणनाबाट प्राप्त कृषिचलन संख्या </a:t>
            </a:r>
            <a:r>
              <a:rPr lang="ne-NP" dirty="0" smtClean="0">
                <a:solidFill>
                  <a:srgbClr val="000000"/>
                </a:solidFill>
                <a:cs typeface="Kalimati" pitchFamily="2"/>
              </a:rPr>
              <a:t>=</a:t>
            </a:r>
            <a:r>
              <a:rPr lang="ne-NP" dirty="0" smtClean="0">
                <a:cs typeface="Kalimati" pitchFamily="2"/>
              </a:rPr>
              <a:t> </a:t>
            </a:r>
            <a:r>
              <a:rPr lang="ne-NP" dirty="0">
                <a:cs typeface="Kalimati" pitchFamily="2"/>
              </a:rPr>
              <a:t>२३			</a:t>
            </a:r>
          </a:p>
          <a:p>
            <a:r>
              <a:rPr lang="ne-NP" dirty="0">
                <a:cs typeface="Kalimati" pitchFamily="2"/>
              </a:rPr>
              <a:t>लगत १ बाट कायम भएको कृषिचलन </a:t>
            </a:r>
            <a:r>
              <a:rPr lang="ne-NP" dirty="0" smtClean="0">
                <a:cs typeface="Kalimati" pitchFamily="2"/>
              </a:rPr>
              <a:t>संख्या</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 ३५</a:t>
            </a:r>
            <a:endParaRPr lang="en-US" dirty="0" smtClean="0">
              <a:cs typeface="Kalimati" pitchFamily="2"/>
            </a:endParaRPr>
          </a:p>
          <a:p>
            <a:r>
              <a:rPr lang="ne-NP" b="1" dirty="0">
                <a:cs typeface="Kalimati" pitchFamily="2"/>
              </a:rPr>
              <a:t>जनगणनाबाट प्राप्त कृषिचलन संख्या २५ भन्दा कम तर हाल लगत १ मा ३० भन्दा बढी जतिसुकै भएपनि बढीमा ३० कृषिचलनको </a:t>
            </a:r>
            <a:r>
              <a:rPr lang="ne-NP" b="1" dirty="0" smtClean="0">
                <a:cs typeface="Kalimati" pitchFamily="2"/>
              </a:rPr>
              <a:t>छनोट</a:t>
            </a:r>
            <a:r>
              <a:rPr lang="en-US" b="1" dirty="0" smtClean="0">
                <a:cs typeface="Kalimati" pitchFamily="2"/>
              </a:rPr>
              <a:t> </a:t>
            </a:r>
            <a:r>
              <a:rPr lang="ne-NP" b="1" dirty="0">
                <a:cs typeface="Kalimati" pitchFamily="2"/>
              </a:rPr>
              <a:t>गर्नु पर्ने</a:t>
            </a:r>
            <a:r>
              <a:rPr lang="ne-NP" dirty="0">
                <a:cs typeface="Kalimati" pitchFamily="2"/>
              </a:rPr>
              <a:t>			</a:t>
            </a:r>
          </a:p>
          <a:p>
            <a:endParaRPr lang="en-US" dirty="0" smtClean="0">
              <a:cs typeface="Kalimati" pitchFamily="2"/>
            </a:endParaRPr>
          </a:p>
          <a:p>
            <a:r>
              <a:rPr lang="ne-NP" dirty="0" smtClean="0">
                <a:cs typeface="Kalimati" pitchFamily="2"/>
              </a:rPr>
              <a:t>छनोट गर्नुपर्ने कृषिचलन संख्या </a:t>
            </a:r>
            <a:r>
              <a:rPr lang="ne-NP" dirty="0" smtClean="0">
                <a:solidFill>
                  <a:srgbClr val="000000"/>
                </a:solidFill>
                <a:cs typeface="Kalimati" pitchFamily="2"/>
              </a:rPr>
              <a:t>=</a:t>
            </a:r>
            <a:r>
              <a:rPr lang="ne-NP" dirty="0" smtClean="0">
                <a:cs typeface="Kalimati" pitchFamily="2"/>
              </a:rPr>
              <a:t> ३०			</a:t>
            </a:r>
          </a:p>
          <a:p>
            <a:r>
              <a:rPr lang="en-US" dirty="0">
                <a:cs typeface="Kalimati" pitchFamily="2"/>
              </a:rPr>
              <a:t> </a:t>
            </a:r>
            <a:r>
              <a:rPr lang="en-US" dirty="0" smtClean="0">
                <a:cs typeface="Kalimati" pitchFamily="2"/>
              </a:rPr>
              <a:t>                                 </a:t>
            </a:r>
            <a:r>
              <a:rPr lang="ne-NP" dirty="0" smtClean="0">
                <a:solidFill>
                  <a:srgbClr val="000000"/>
                </a:solidFill>
                <a:cs typeface="Kalimati" pitchFamily="2"/>
              </a:rPr>
              <a:t> </a:t>
            </a:r>
            <a:r>
              <a:rPr lang="ne-NP" dirty="0" smtClean="0">
                <a:cs typeface="Kalimati" pitchFamily="2"/>
              </a:rPr>
              <a:t>लगत </a:t>
            </a:r>
            <a:r>
              <a:rPr lang="ne-NP" dirty="0">
                <a:cs typeface="Kalimati" pitchFamily="2"/>
              </a:rPr>
              <a:t>१ </a:t>
            </a:r>
            <a:r>
              <a:rPr lang="ne-NP" dirty="0" smtClean="0">
                <a:cs typeface="Kalimati" pitchFamily="2"/>
              </a:rPr>
              <a:t>बाट </a:t>
            </a:r>
            <a:r>
              <a:rPr lang="ne-NP" dirty="0">
                <a:cs typeface="Kalimati" pitchFamily="2"/>
              </a:rPr>
              <a:t>कायम भएको कृषिचलन संख्या ३५</a:t>
            </a:r>
            <a:endParaRPr lang="en-US" dirty="0">
              <a:cs typeface="Kalimati" pitchFamily="2"/>
            </a:endParaRPr>
          </a:p>
          <a:p>
            <a:r>
              <a:rPr lang="ne-NP" dirty="0" smtClean="0">
                <a:cs typeface="Kalimati" pitchFamily="2"/>
              </a:rPr>
              <a:t>छनोट </a:t>
            </a:r>
            <a:r>
              <a:rPr lang="ne-NP" dirty="0">
                <a:cs typeface="Kalimati" pitchFamily="2"/>
              </a:rPr>
              <a:t>अन्तर, इ </a:t>
            </a:r>
            <a:r>
              <a:rPr lang="ne-NP" dirty="0">
                <a:solidFill>
                  <a:srgbClr val="000000"/>
                </a:solidFill>
                <a:cs typeface="Kalimati" pitchFamily="2"/>
              </a:rPr>
              <a:t>= </a:t>
            </a:r>
            <a:r>
              <a:rPr lang="ne-NP" dirty="0">
                <a:cs typeface="Kalimati" pitchFamily="2"/>
              </a:rPr>
              <a:t>		</a:t>
            </a:r>
          </a:p>
          <a:p>
            <a:r>
              <a:rPr lang="ne-NP" dirty="0">
                <a:cs typeface="Kalimati" pitchFamily="2"/>
              </a:rPr>
              <a:t>	</a:t>
            </a:r>
            <a:r>
              <a:rPr lang="en-US" dirty="0" smtClean="0">
                <a:cs typeface="Kalimati" pitchFamily="2"/>
              </a:rPr>
              <a:t>                            </a:t>
            </a:r>
            <a:r>
              <a:rPr lang="ne-NP" dirty="0" smtClean="0">
                <a:cs typeface="Kalimati" pitchFamily="2"/>
              </a:rPr>
              <a:t>छनोट </a:t>
            </a:r>
            <a:r>
              <a:rPr lang="ne-NP" dirty="0">
                <a:cs typeface="Kalimati" pitchFamily="2"/>
              </a:rPr>
              <a:t>गर्नुपर्ने कृषिचलन संख्या ३० 		</a:t>
            </a:r>
          </a:p>
          <a:p>
            <a:r>
              <a:rPr lang="ne-NP" dirty="0">
                <a:cs typeface="Kalimati" pitchFamily="2"/>
              </a:rPr>
              <a:t>	</a:t>
            </a:r>
            <a:r>
              <a:rPr lang="en-US" dirty="0" smtClean="0">
                <a:cs typeface="Kalimati" pitchFamily="2"/>
              </a:rPr>
              <a:t>               </a:t>
            </a:r>
            <a:r>
              <a:rPr lang="ne-NP" dirty="0" smtClean="0">
                <a:solidFill>
                  <a:srgbClr val="000000"/>
                </a:solidFill>
                <a:cs typeface="Kalimati" pitchFamily="2"/>
              </a:rPr>
              <a:t>=</a:t>
            </a:r>
            <a:r>
              <a:rPr lang="en-US" dirty="0" smtClean="0">
                <a:cs typeface="Kalimati" pitchFamily="2"/>
              </a:rPr>
              <a:t> </a:t>
            </a:r>
            <a:r>
              <a:rPr lang="ne-NP" dirty="0">
                <a:cs typeface="Kalimati" pitchFamily="2"/>
              </a:rPr>
              <a:t>१.१७ 		</a:t>
            </a:r>
          </a:p>
          <a:p>
            <a:r>
              <a:rPr lang="ne-NP" dirty="0">
                <a:cs typeface="Kalimati" pitchFamily="2"/>
              </a:rPr>
              <a:t>गणना </a:t>
            </a:r>
            <a:r>
              <a:rPr lang="ne-NP" dirty="0" smtClean="0">
                <a:cs typeface="Kalimati" pitchFamily="2"/>
              </a:rPr>
              <a:t>क्षेत्र</a:t>
            </a:r>
            <a:r>
              <a:rPr lang="en-US" dirty="0" smtClean="0">
                <a:cs typeface="Kalimati" pitchFamily="2"/>
              </a:rPr>
              <a:t> </a:t>
            </a:r>
            <a:r>
              <a:rPr lang="ne-NP" dirty="0">
                <a:cs typeface="Kalimati" pitchFamily="2"/>
              </a:rPr>
              <a:t>(मिलनचोक) </a:t>
            </a:r>
            <a:r>
              <a:rPr lang="en-US" dirty="0" smtClean="0">
                <a:latin typeface="Arial" pitchFamily="34" charset="0"/>
                <a:cs typeface="Kalimati" pitchFamily="2"/>
              </a:rPr>
              <a:t>M</a:t>
            </a:r>
            <a:r>
              <a:rPr lang="ne-NP" dirty="0" smtClean="0">
                <a:cs typeface="Kalimati" pitchFamily="2"/>
              </a:rPr>
              <a:t> कोलागि </a:t>
            </a:r>
            <a:r>
              <a:rPr lang="ne-NP" dirty="0">
                <a:cs typeface="Kalimati" pitchFamily="2"/>
              </a:rPr>
              <a:t>पहिलो छनौट नम्बर, </a:t>
            </a:r>
            <a:r>
              <a:rPr lang="ne-NP" dirty="0" smtClean="0">
                <a:cs typeface="Kalimati" pitchFamily="2"/>
              </a:rPr>
              <a:t>अ</a:t>
            </a:r>
            <a:r>
              <a:rPr lang="en-US" dirty="0" smtClean="0">
                <a:cs typeface="Kalimati" pitchFamily="2"/>
              </a:rPr>
              <a:t> </a:t>
            </a:r>
            <a:r>
              <a:rPr lang="ne-NP" dirty="0" smtClean="0">
                <a:solidFill>
                  <a:srgbClr val="000000"/>
                </a:solidFill>
                <a:cs typeface="Kalimati" pitchFamily="2"/>
              </a:rPr>
              <a:t>=</a:t>
            </a:r>
            <a:r>
              <a:rPr lang="ne-NP" dirty="0" smtClean="0">
                <a:cs typeface="Kalimati" pitchFamily="2"/>
              </a:rPr>
              <a:t>१</a:t>
            </a:r>
            <a:r>
              <a:rPr lang="en-US" dirty="0" smtClean="0">
                <a:cs typeface="Kalimati" pitchFamily="2"/>
              </a:rPr>
              <a:t> </a:t>
            </a:r>
            <a:r>
              <a:rPr lang="en-US" dirty="0">
                <a:latin typeface="Arial" pitchFamily="34" charset="0"/>
                <a:cs typeface="Kalimati" pitchFamily="2"/>
              </a:rPr>
              <a:t>(RNT</a:t>
            </a:r>
            <a:r>
              <a:rPr lang="ne-NP" dirty="0" smtClean="0">
                <a:cs typeface="Kalimati" pitchFamily="2"/>
              </a:rPr>
              <a:t>बाट)पहिलो </a:t>
            </a:r>
            <a:r>
              <a:rPr lang="ne-NP" dirty="0">
                <a:cs typeface="Kalimati" pitchFamily="2"/>
              </a:rPr>
              <a:t>कृषिचलन </a:t>
            </a:r>
            <a:r>
              <a:rPr lang="ne-NP" dirty="0" smtClean="0">
                <a:cs typeface="Kalimati" pitchFamily="2"/>
              </a:rPr>
              <a:t>पहिलो </a:t>
            </a:r>
            <a:r>
              <a:rPr lang="ne-NP" dirty="0">
                <a:cs typeface="Kalimati" pitchFamily="2"/>
              </a:rPr>
              <a:t>कृषिचलन छनोट अ</a:t>
            </a:r>
            <a:r>
              <a:rPr lang="en-US" dirty="0" smtClean="0">
                <a:cs typeface="Kalimati" pitchFamily="2"/>
              </a:rPr>
              <a:t>  </a:t>
            </a:r>
            <a:r>
              <a:rPr lang="ne-NP" dirty="0">
                <a:solidFill>
                  <a:srgbClr val="000000"/>
                </a:solidFill>
                <a:cs typeface="Kalimati" pitchFamily="2"/>
              </a:rPr>
              <a:t>= </a:t>
            </a:r>
            <a:r>
              <a:rPr lang="ne-NP" dirty="0">
                <a:cs typeface="Kalimati" pitchFamily="2"/>
              </a:rPr>
              <a:t>पहिलो</a:t>
            </a:r>
            <a:r>
              <a:rPr lang="ne-NP" dirty="0" smtClean="0">
                <a:cs typeface="Kalimati" pitchFamily="2"/>
              </a:rPr>
              <a:t> कृषिचलन</a:t>
            </a:r>
            <a:r>
              <a:rPr lang="en-US" dirty="0" smtClean="0">
                <a:cs typeface="Kalimati" pitchFamily="2"/>
              </a:rPr>
              <a:t> </a:t>
            </a:r>
            <a:r>
              <a:rPr lang="ne-NP" dirty="0" smtClean="0">
                <a:cs typeface="Kalimati" pitchFamily="2"/>
              </a:rPr>
              <a:t>(</a:t>
            </a:r>
            <a:r>
              <a:rPr lang="ne-NP" dirty="0">
                <a:cs typeface="Kalimati" pitchFamily="2"/>
              </a:rPr>
              <a:t>वर्गिकरण गरिएको महलमा कृषिचलन १</a:t>
            </a:r>
            <a:r>
              <a:rPr lang="en-US" dirty="0" smtClean="0">
                <a:cs typeface="Kalimati" pitchFamily="2"/>
              </a:rPr>
              <a:t> </a:t>
            </a:r>
            <a:r>
              <a:rPr lang="ne-NP" dirty="0">
                <a:cs typeface="Kalimati" pitchFamily="2"/>
              </a:rPr>
              <a:t>लाई छनोट </a:t>
            </a:r>
            <a:r>
              <a:rPr lang="ne-NP" dirty="0" smtClean="0">
                <a:cs typeface="Kalimati" pitchFamily="2"/>
              </a:rPr>
              <a:t>गर्ने)</a:t>
            </a:r>
            <a:r>
              <a:rPr lang="ne-NP" dirty="0">
                <a:cs typeface="Kalimati" pitchFamily="2"/>
              </a:rPr>
              <a:t>		</a:t>
            </a:r>
          </a:p>
          <a:p>
            <a:r>
              <a:rPr lang="ne-NP" dirty="0">
                <a:cs typeface="Kalimati" pitchFamily="2"/>
              </a:rPr>
              <a:t>दोश्रो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en-US" dirty="0" smtClean="0">
                <a:cs typeface="Kalimati" pitchFamily="2"/>
                <a:sym typeface="Symbol"/>
              </a:rPr>
              <a:t> </a:t>
            </a:r>
            <a:r>
              <a:rPr lang="ne-NP" dirty="0" smtClean="0">
                <a:cs typeface="Kalimati" pitchFamily="2"/>
              </a:rPr>
              <a:t>इ</a:t>
            </a:r>
            <a:r>
              <a:rPr lang="en-US" dirty="0" smtClean="0">
                <a:cs typeface="Kalimati" pitchFamily="2"/>
              </a:rPr>
              <a:t> </a:t>
            </a:r>
            <a:r>
              <a:rPr lang="ne-NP" dirty="0" smtClean="0">
                <a:solidFill>
                  <a:srgbClr val="000000"/>
                </a:solidFill>
                <a:cs typeface="Kalimati" pitchFamily="2"/>
              </a:rPr>
              <a:t>= </a:t>
            </a:r>
            <a:r>
              <a:rPr lang="ne-NP" dirty="0">
                <a:cs typeface="Kalimati" pitchFamily="2"/>
              </a:rPr>
              <a:t>१</a:t>
            </a:r>
            <a:r>
              <a:rPr lang="ne-NP" dirty="0" smtClean="0">
                <a:cs typeface="Kalimati" pitchFamily="2"/>
                <a:sym typeface="Symbol"/>
              </a:rPr>
              <a:t></a:t>
            </a:r>
            <a:r>
              <a:rPr lang="en-US" dirty="0" smtClean="0">
                <a:cs typeface="Kalimati" pitchFamily="2"/>
                <a:sym typeface="Symbol"/>
              </a:rPr>
              <a:t> </a:t>
            </a:r>
            <a:r>
              <a:rPr lang="ne-NP" dirty="0">
                <a:cs typeface="Kalimati" pitchFamily="2"/>
              </a:rPr>
              <a:t>१.१७</a:t>
            </a:r>
            <a:r>
              <a:rPr lang="en-US" dirty="0" smtClean="0">
                <a:solidFill>
                  <a:srgbClr val="000000"/>
                </a:solidFill>
                <a:cs typeface="Kalimati" pitchFamily="2"/>
              </a:rPr>
              <a:t> </a:t>
            </a:r>
            <a:r>
              <a:rPr lang="ne-NP" dirty="0" smtClean="0">
                <a:solidFill>
                  <a:srgbClr val="000000"/>
                </a:solidFill>
                <a:cs typeface="Kalimati" pitchFamily="2"/>
              </a:rPr>
              <a:t>= </a:t>
            </a:r>
            <a:r>
              <a:rPr lang="ne-NP" dirty="0">
                <a:cs typeface="Kalimati" pitchFamily="2"/>
              </a:rPr>
              <a:t>२.१७ 	</a:t>
            </a:r>
            <a:r>
              <a:rPr lang="en-US" dirty="0" smtClean="0">
                <a:cs typeface="Kalimati" pitchFamily="2"/>
              </a:rPr>
              <a:t> </a:t>
            </a:r>
            <a:r>
              <a:rPr lang="ne-NP" dirty="0">
                <a:cs typeface="Kalimati" pitchFamily="2"/>
              </a:rPr>
              <a:t>दोश्रो </a:t>
            </a:r>
            <a:r>
              <a:rPr lang="ne-NP" dirty="0" smtClean="0">
                <a:cs typeface="Kalimati" pitchFamily="2"/>
              </a:rPr>
              <a:t>कृषिचलन</a:t>
            </a:r>
            <a:r>
              <a:rPr lang="en-US" dirty="0" smtClean="0">
                <a:cs typeface="Kalimati" pitchFamily="2"/>
              </a:rPr>
              <a:t>  </a:t>
            </a:r>
            <a:r>
              <a:rPr lang="ne-NP" dirty="0">
                <a:cs typeface="Kalimati" pitchFamily="2"/>
              </a:rPr>
              <a:t>छनोट गर्ने</a:t>
            </a:r>
            <a:endParaRPr lang="en-US" dirty="0" smtClean="0">
              <a:cs typeface="Kalimati" pitchFamily="2"/>
            </a:endParaRPr>
          </a:p>
          <a:p>
            <a:r>
              <a:rPr lang="ne-NP" dirty="0" smtClean="0">
                <a:cs typeface="Kalimati" pitchFamily="2"/>
              </a:rPr>
              <a:t>तेश्रो </a:t>
            </a:r>
            <a:r>
              <a:rPr lang="ne-NP" dirty="0">
                <a:cs typeface="Kalimati" pitchFamily="2"/>
              </a:rPr>
              <a:t>कृषिचलन छनोट </a:t>
            </a:r>
            <a:r>
              <a:rPr lang="en-US" dirty="0" smtClean="0">
                <a:cs typeface="Kalimati" pitchFamily="2"/>
              </a:rPr>
              <a:t>     </a:t>
            </a:r>
            <a:r>
              <a:rPr lang="ne-NP" dirty="0" smtClean="0">
                <a:cs typeface="Kalimati" pitchFamily="2"/>
              </a:rPr>
              <a:t>अं</a:t>
            </a:r>
            <a:r>
              <a:rPr lang="en-US"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a:cs typeface="Kalimati" pitchFamily="2"/>
              </a:rPr>
              <a:t>१</a:t>
            </a:r>
            <a:r>
              <a:rPr lang="ne-NP" dirty="0" smtClean="0">
                <a:cs typeface="Kalimati" pitchFamily="2"/>
                <a:sym typeface="Symbol"/>
              </a:rPr>
              <a:t></a:t>
            </a:r>
            <a:r>
              <a:rPr lang="ne-NP" dirty="0" smtClean="0">
                <a:cs typeface="Kalimati" pitchFamily="2"/>
              </a:rPr>
              <a:t>२</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a:cs typeface="Kalimati" pitchFamily="2"/>
              </a:rPr>
              <a:t>३.३४ 	</a:t>
            </a:r>
            <a:r>
              <a:rPr lang="en-US" dirty="0" smtClean="0">
                <a:cs typeface="Kalimati" pitchFamily="2"/>
              </a:rPr>
              <a:t> </a:t>
            </a:r>
            <a:r>
              <a:rPr lang="ne-NP" dirty="0" smtClean="0">
                <a:cs typeface="Kalimati" pitchFamily="2"/>
              </a:rPr>
              <a:t>तेश्रो</a:t>
            </a:r>
            <a:r>
              <a:rPr lang="en-US" dirty="0" smtClean="0">
                <a:cs typeface="Kalimati" pitchFamily="2"/>
              </a:rPr>
              <a:t> </a:t>
            </a:r>
            <a:r>
              <a:rPr lang="ne-NP" dirty="0" smtClean="0">
                <a:cs typeface="Kalimati" pitchFamily="2"/>
              </a:rPr>
              <a:t>कृषिचलन</a:t>
            </a:r>
            <a:r>
              <a:rPr lang="en-US" dirty="0" smtClean="0">
                <a:cs typeface="Kalimati" pitchFamily="2"/>
              </a:rPr>
              <a:t> </a:t>
            </a:r>
            <a:r>
              <a:rPr lang="ne-NP" dirty="0">
                <a:cs typeface="Kalimati" pitchFamily="2"/>
              </a:rPr>
              <a:t>छनोट </a:t>
            </a:r>
            <a:r>
              <a:rPr lang="ne-NP" dirty="0" smtClean="0">
                <a:cs typeface="Kalimati" pitchFamily="2"/>
              </a:rPr>
              <a:t>गर्ने</a:t>
            </a:r>
            <a:endParaRPr lang="ne-NP" dirty="0">
              <a:cs typeface="Kalimati" pitchFamily="2"/>
            </a:endParaRPr>
          </a:p>
          <a:p>
            <a:r>
              <a:rPr lang="ne-NP" dirty="0">
                <a:cs typeface="Kalimati" pitchFamily="2"/>
              </a:rPr>
              <a:t>चौथो कृषिचलन छनोट </a:t>
            </a:r>
            <a:r>
              <a:rPr lang="en-US" dirty="0" smtClean="0">
                <a:cs typeface="Kalimati" pitchFamily="2"/>
              </a:rPr>
              <a:t>    </a:t>
            </a:r>
            <a:r>
              <a:rPr lang="ne-NP" dirty="0" smtClean="0">
                <a:cs typeface="Kalimati" pitchFamily="2"/>
              </a:rPr>
              <a:t>अं</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इ</a:t>
            </a:r>
            <a:r>
              <a:rPr lang="en-US" dirty="0" smtClean="0">
                <a:cs typeface="Kalimati" pitchFamily="2"/>
              </a:rPr>
              <a:t> </a:t>
            </a:r>
            <a:r>
              <a:rPr lang="ne-NP" dirty="0">
                <a:solidFill>
                  <a:srgbClr val="000000"/>
                </a:solidFill>
                <a:cs typeface="Kalimati" pitchFamily="2"/>
              </a:rPr>
              <a:t>= </a:t>
            </a:r>
            <a:r>
              <a:rPr lang="ne-NP" dirty="0">
                <a:cs typeface="Kalimati" pitchFamily="2"/>
              </a:rPr>
              <a:t>१</a:t>
            </a:r>
            <a:r>
              <a:rPr lang="ne-NP" dirty="0" smtClean="0">
                <a:cs typeface="Kalimati" pitchFamily="2"/>
                <a:sym typeface="Symbol"/>
              </a:rPr>
              <a:t></a:t>
            </a:r>
            <a:r>
              <a:rPr lang="ne-NP" dirty="0" smtClean="0">
                <a:cs typeface="Kalimati" pitchFamily="2"/>
              </a:rPr>
              <a:t>३</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a:solidFill>
                  <a:srgbClr val="000000"/>
                </a:solidFill>
                <a:cs typeface="Kalimati" pitchFamily="2"/>
              </a:rPr>
              <a:t>= </a:t>
            </a:r>
            <a:r>
              <a:rPr lang="ne-NP" dirty="0" smtClean="0">
                <a:cs typeface="Kalimati" pitchFamily="2"/>
              </a:rPr>
              <a:t>६.१</a:t>
            </a:r>
            <a:r>
              <a:rPr lang="ne-NP" dirty="0">
                <a:cs typeface="Kalimati" pitchFamily="2"/>
              </a:rPr>
              <a:t>	</a:t>
            </a:r>
            <a:r>
              <a:rPr lang="en-US" dirty="0" smtClean="0">
                <a:cs typeface="Kalimati" pitchFamily="2"/>
              </a:rPr>
              <a:t> </a:t>
            </a:r>
            <a:r>
              <a:rPr lang="ne-NP" dirty="0" smtClean="0">
                <a:cs typeface="Kalimati" pitchFamily="2"/>
              </a:rPr>
              <a:t>छैटौ</a:t>
            </a:r>
            <a:r>
              <a:rPr lang="en-US" dirty="0" smtClean="0">
                <a:cs typeface="Kalimati" pitchFamily="2"/>
              </a:rPr>
              <a:t> </a:t>
            </a:r>
            <a:r>
              <a:rPr lang="ne-NP" dirty="0" smtClean="0">
                <a:cs typeface="Kalimati" pitchFamily="2"/>
              </a:rPr>
              <a:t>कृषिचलन</a:t>
            </a:r>
            <a:r>
              <a:rPr lang="en-US" dirty="0" smtClean="0">
                <a:cs typeface="Kalimati" pitchFamily="2"/>
              </a:rPr>
              <a:t> </a:t>
            </a:r>
            <a:r>
              <a:rPr lang="ne-NP" dirty="0" smtClean="0">
                <a:cs typeface="Kalimati" pitchFamily="2"/>
              </a:rPr>
              <a:t>छनोट </a:t>
            </a:r>
            <a:r>
              <a:rPr lang="ne-NP" dirty="0">
                <a:cs typeface="Kalimati" pitchFamily="2"/>
              </a:rPr>
              <a:t>गर्ने</a:t>
            </a:r>
            <a:endParaRPr lang="en-US" dirty="0">
              <a:cs typeface="Kalimati" pitchFamily="2"/>
            </a:endParaRPr>
          </a:p>
          <a:p>
            <a:r>
              <a:rPr lang="en-US" dirty="0" smtClean="0">
                <a:cs typeface="Kalimati" pitchFamily="2"/>
              </a:rPr>
              <a:t>             </a:t>
            </a:r>
            <a:r>
              <a:rPr lang="ne-NP" dirty="0" smtClean="0">
                <a:cs typeface="Kalimati" pitchFamily="2"/>
              </a:rPr>
              <a:t>........................</a:t>
            </a:r>
            <a:r>
              <a:rPr lang="ne-NP" dirty="0">
                <a:cs typeface="Kalimati" pitchFamily="2"/>
              </a:rPr>
              <a:t>	</a:t>
            </a:r>
            <a:r>
              <a:rPr lang="en-US" dirty="0" smtClean="0">
                <a:cs typeface="Kalimati" pitchFamily="2"/>
              </a:rPr>
              <a:t>           </a:t>
            </a:r>
            <a:r>
              <a:rPr lang="ne-NP" dirty="0" smtClean="0">
                <a:cs typeface="Kalimati" pitchFamily="2"/>
              </a:rPr>
              <a:t>....................</a:t>
            </a:r>
            <a:r>
              <a:rPr lang="ne-NP" dirty="0">
                <a:cs typeface="Kalimati" pitchFamily="2"/>
              </a:rPr>
              <a:t>		</a:t>
            </a:r>
          </a:p>
          <a:p>
            <a:r>
              <a:rPr lang="ne-NP" dirty="0">
                <a:cs typeface="Kalimati" pitchFamily="2"/>
              </a:rPr>
              <a:t>तीसौ कृषिचलन छनोट </a:t>
            </a:r>
            <a:r>
              <a:rPr lang="ne-NP" dirty="0" smtClean="0">
                <a:cs typeface="Kalimati" pitchFamily="2"/>
              </a:rPr>
              <a:t>अं</a:t>
            </a:r>
            <a:r>
              <a:rPr lang="ne-NP" dirty="0" smtClean="0">
                <a:cs typeface="Kalimati" pitchFamily="2"/>
                <a:sym typeface="Symbol"/>
              </a:rPr>
              <a:t></a:t>
            </a:r>
            <a:r>
              <a:rPr lang="ne-NP" dirty="0">
                <a:cs typeface="Kalimati" pitchFamily="2"/>
              </a:rPr>
              <a:t>(३०–१</a:t>
            </a:r>
            <a:r>
              <a:rPr lang="ne-NP" dirty="0" smtClean="0">
                <a:cs typeface="Kalimati" pitchFamily="2"/>
              </a:rPr>
              <a:t>)</a:t>
            </a:r>
            <a:r>
              <a:rPr lang="ne-NP" dirty="0" smtClean="0">
                <a:cs typeface="Kalimati" pitchFamily="2"/>
                <a:sym typeface="Symbol"/>
              </a:rPr>
              <a:t></a:t>
            </a:r>
            <a:r>
              <a:rPr lang="ne-NP" dirty="0" smtClean="0">
                <a:cs typeface="Kalimati" pitchFamily="2"/>
              </a:rPr>
              <a:t>इ</a:t>
            </a:r>
            <a:r>
              <a:rPr lang="ne-NP" dirty="0">
                <a:solidFill>
                  <a:srgbClr val="000000"/>
                </a:solidFill>
                <a:cs typeface="Kalimati" pitchFamily="2"/>
              </a:rPr>
              <a:t> = </a:t>
            </a:r>
            <a:r>
              <a:rPr lang="ne-NP" dirty="0">
                <a:cs typeface="Kalimati" pitchFamily="2"/>
              </a:rPr>
              <a:t>१</a:t>
            </a:r>
            <a:r>
              <a:rPr lang="ne-NP" dirty="0" smtClean="0">
                <a:cs typeface="Kalimati" pitchFamily="2"/>
                <a:sym typeface="Symbol"/>
              </a:rPr>
              <a:t></a:t>
            </a:r>
            <a:r>
              <a:rPr lang="ne-NP" dirty="0" smtClean="0">
                <a:cs typeface="Kalimati" pitchFamily="2"/>
              </a:rPr>
              <a:t>२९</a:t>
            </a:r>
            <a:r>
              <a:rPr lang="ne-NP" dirty="0" smtClean="0">
                <a:cs typeface="Kalimati" pitchFamily="2"/>
                <a:sym typeface="Symbol"/>
              </a:rPr>
              <a:t></a:t>
            </a:r>
            <a:r>
              <a:rPr lang="ne-NP" dirty="0" smtClean="0">
                <a:cs typeface="Kalimati" pitchFamily="2"/>
              </a:rPr>
              <a:t>१.१७</a:t>
            </a:r>
            <a:r>
              <a:rPr lang="en-US" dirty="0" smtClean="0">
                <a:cs typeface="Kalimati" pitchFamily="2"/>
              </a:rPr>
              <a:t> </a:t>
            </a:r>
            <a:r>
              <a:rPr lang="ne-NP" dirty="0">
                <a:solidFill>
                  <a:srgbClr val="000000"/>
                </a:solidFill>
                <a:cs typeface="Kalimati" pitchFamily="2"/>
              </a:rPr>
              <a:t>= </a:t>
            </a:r>
            <a:r>
              <a:rPr lang="ne-NP" dirty="0" smtClean="0">
                <a:solidFill>
                  <a:srgbClr val="000000"/>
                </a:solidFill>
                <a:cs typeface="Kalimati" pitchFamily="2"/>
              </a:rPr>
              <a:t>३४.९३</a:t>
            </a:r>
            <a:r>
              <a:rPr lang="en-US" dirty="0" smtClean="0">
                <a:cs typeface="Kalimati" pitchFamily="2"/>
              </a:rPr>
              <a:t> </a:t>
            </a:r>
            <a:r>
              <a:rPr lang="ne-NP" dirty="0" smtClean="0">
                <a:solidFill>
                  <a:srgbClr val="000000"/>
                </a:solidFill>
                <a:cs typeface="Kalimati" pitchFamily="2"/>
              </a:rPr>
              <a:t>=</a:t>
            </a:r>
            <a:r>
              <a:rPr lang="en-US" dirty="0" smtClean="0">
                <a:solidFill>
                  <a:srgbClr val="000000"/>
                </a:solidFill>
                <a:cs typeface="Kalimati" pitchFamily="2"/>
              </a:rPr>
              <a:t> </a:t>
            </a:r>
            <a:r>
              <a:rPr lang="ne-NP" dirty="0">
                <a:cs typeface="Kalimati" pitchFamily="2"/>
              </a:rPr>
              <a:t>३५ औ </a:t>
            </a:r>
            <a:r>
              <a:rPr lang="ne-NP" dirty="0" smtClean="0">
                <a:cs typeface="Kalimati" pitchFamily="2"/>
              </a:rPr>
              <a:t>कृषिचलन</a:t>
            </a:r>
            <a:r>
              <a:rPr lang="en-US" dirty="0" smtClean="0">
                <a:cs typeface="Kalimati" pitchFamily="2"/>
              </a:rPr>
              <a:t> </a:t>
            </a:r>
            <a:r>
              <a:rPr lang="ne-NP" dirty="0" smtClean="0">
                <a:cs typeface="Kalimati" pitchFamily="2"/>
              </a:rPr>
              <a:t>छनोट गर्ने</a:t>
            </a:r>
            <a:endParaRPr lang="en-US" dirty="0" smtClean="0">
              <a:cs typeface="Kalimati" pitchFamily="2"/>
            </a:endParaRPr>
          </a:p>
          <a:p>
            <a:endParaRPr lang="en-US" dirty="0">
              <a:cs typeface="Kalimati" pitchFamily="2"/>
            </a:endParaRPr>
          </a:p>
          <a:p>
            <a:r>
              <a:rPr lang="ne-NP" dirty="0" smtClean="0">
                <a:cs typeface="Kalimati" pitchFamily="2"/>
              </a:rPr>
              <a:t>यसरी </a:t>
            </a:r>
            <a:r>
              <a:rPr lang="ne-NP" dirty="0">
                <a:cs typeface="Kalimati" pitchFamily="2"/>
              </a:rPr>
              <a:t>३५ कृषिचलनबाट ३० कृषिचलनको छनोट गरी लगत २ भर्नुपर्दछ ।</a:t>
            </a:r>
            <a:endParaRPr lang="en-US" dirty="0">
              <a:cs typeface="Kalimati" pitchFamily="2"/>
            </a:endParaRPr>
          </a:p>
        </p:txBody>
      </p:sp>
      <p:cxnSp>
        <p:nvCxnSpPr>
          <p:cNvPr id="9" name="Straight Connector 8"/>
          <p:cNvCxnSpPr/>
          <p:nvPr/>
        </p:nvCxnSpPr>
        <p:spPr>
          <a:xfrm>
            <a:off x="2198670" y="3352800"/>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11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356351"/>
            <a:ext cx="2844800" cy="365125"/>
          </a:xfrm>
        </p:spPr>
        <p:txBody>
          <a:bodyPr/>
          <a:lstStyle/>
          <a:p>
            <a:fld id="{B6F15528-21DE-4FAA-801E-634DDDAF4B2B}" type="slidenum">
              <a:rPr lang="en-US" sz="1800" smtClean="0">
                <a:latin typeface="Fontasy Himali" pitchFamily="82" charset="0"/>
              </a:rPr>
              <a:pPr/>
              <a:t>35</a:t>
            </a:fld>
            <a:endParaRPr lang="en-US" sz="1800" dirty="0">
              <a:latin typeface="Fontasy Himali" pitchFamily="82" charset="0"/>
            </a:endParaRP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13" t="18149" r="33646" b="15000"/>
          <a:stretch/>
        </p:blipFill>
        <p:spPr bwMode="auto">
          <a:xfrm>
            <a:off x="3048000" y="816024"/>
            <a:ext cx="8458200" cy="5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Scroll 1"/>
          <p:cNvSpPr/>
          <p:nvPr/>
        </p:nvSpPr>
        <p:spPr>
          <a:xfrm>
            <a:off x="152400" y="990600"/>
            <a:ext cx="2743200" cy="5638800"/>
          </a:xfrm>
          <a:prstGeom prst="verticalScroll">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4000" dirty="0">
                <a:cs typeface="Kalimati" pitchFamily="2"/>
              </a:rPr>
              <a:t>छानिएका कृषक परिवार लगत (लगत १ क)</a:t>
            </a:r>
            <a:endParaRPr lang="en-US" sz="4000" dirty="0">
              <a:cs typeface="Kalimati" pitchFamily="2"/>
            </a:endParaRPr>
          </a:p>
        </p:txBody>
      </p:sp>
    </p:spTree>
    <p:extLst>
      <p:ext uri="{BB962C8B-B14F-4D97-AF65-F5344CB8AC3E}">
        <p14:creationId xmlns:p14="http://schemas.microsoft.com/office/powerpoint/2010/main" val="3630353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11963400" cy="5486400"/>
          </a:xfrm>
          <a:noFill/>
          <a:ln>
            <a:noFill/>
          </a:ln>
        </p:spPr>
        <p:txBody>
          <a:bodyPr>
            <a:noAutofit/>
          </a:bodyPr>
          <a:lstStyle/>
          <a:p>
            <a:pPr marL="0" indent="0" algn="just">
              <a:lnSpc>
                <a:spcPct val="150000"/>
              </a:lnSpc>
              <a:buNone/>
            </a:pPr>
            <a:r>
              <a:rPr lang="ne-NP" sz="2200" b="1" dirty="0" smtClean="0">
                <a:solidFill>
                  <a:schemeClr val="dk1"/>
                </a:solidFill>
                <a:cs typeface="Kalimati" pitchFamily="2"/>
              </a:rPr>
              <a:t>उद्देश्य</a:t>
            </a:r>
            <a:r>
              <a:rPr lang="en-US" sz="2200" b="1" dirty="0" smtClean="0">
                <a:solidFill>
                  <a:schemeClr val="dk1"/>
                </a:solidFill>
                <a:cs typeface="Kalimati" pitchFamily="2"/>
              </a:rPr>
              <a:t>:</a:t>
            </a:r>
          </a:p>
          <a:p>
            <a:pPr algn="just">
              <a:lnSpc>
                <a:spcPct val="150000"/>
              </a:lnSpc>
              <a:buFont typeface="Wingdings" pitchFamily="2" charset="2"/>
              <a:buChar char="ü"/>
            </a:pPr>
            <a:r>
              <a:rPr lang="ne-NP" sz="2200" dirty="0" smtClean="0">
                <a:solidFill>
                  <a:schemeClr val="dk1"/>
                </a:solidFill>
                <a:cs typeface="Kalimati" pitchFamily="2"/>
              </a:rPr>
              <a:t>लगत </a:t>
            </a:r>
            <a:r>
              <a:rPr lang="ne-NP" sz="2200" dirty="0">
                <a:solidFill>
                  <a:schemeClr val="dk1"/>
                </a:solidFill>
                <a:cs typeface="Kalimati" pitchFamily="2"/>
              </a:rPr>
              <a:t>२ भर्न गणकलाई आवश्यक पर्ने छानिएका कृषक परिवारको (</a:t>
            </a:r>
            <a:r>
              <a:rPr lang="ne-NP" sz="2200" dirty="0" smtClean="0">
                <a:solidFill>
                  <a:schemeClr val="dk1"/>
                </a:solidFill>
                <a:cs typeface="Kalimati" pitchFamily="2"/>
              </a:rPr>
              <a:t>कृषि चलनको</a:t>
            </a:r>
            <a:r>
              <a:rPr lang="ne-NP" sz="2200" dirty="0">
                <a:solidFill>
                  <a:schemeClr val="dk1"/>
                </a:solidFill>
                <a:cs typeface="Kalimati" pitchFamily="2"/>
              </a:rPr>
              <a:t>) सूची तयार गर्नु यो लगतको मुख्य उद्देश्य हो । </a:t>
            </a:r>
          </a:p>
          <a:p>
            <a:pPr algn="just">
              <a:lnSpc>
                <a:spcPct val="150000"/>
              </a:lnSpc>
              <a:buFont typeface="Wingdings" pitchFamily="2" charset="2"/>
              <a:buChar char="ü"/>
            </a:pPr>
            <a:r>
              <a:rPr lang="ne-NP" sz="2200" dirty="0">
                <a:solidFill>
                  <a:schemeClr val="dk1"/>
                </a:solidFill>
                <a:cs typeface="Kalimati" pitchFamily="2"/>
              </a:rPr>
              <a:t>लगत १ बाट सुपरिवेक्षकले लगत २ भर्नुपर्ने कृषक परिवारहरु छानेपछि गणकले सो लगत १ बाट यो उतार फारामको रुपमा तयार गर्नुपर्दछ । </a:t>
            </a:r>
          </a:p>
          <a:p>
            <a:pPr marL="0" indent="0" algn="just">
              <a:lnSpc>
                <a:spcPct val="150000"/>
              </a:lnSpc>
              <a:buNone/>
            </a:pPr>
            <a:r>
              <a:rPr lang="ne-NP" sz="2200" b="1" dirty="0">
                <a:solidFill>
                  <a:schemeClr val="dk1"/>
                </a:solidFill>
                <a:cs typeface="Kalimati" pitchFamily="2"/>
              </a:rPr>
              <a:t>यो लगतमा  पनि मुख्य चार खण्ड </a:t>
            </a:r>
            <a:r>
              <a:rPr lang="ne-NP" sz="2200" b="1" dirty="0" smtClean="0">
                <a:solidFill>
                  <a:schemeClr val="dk1"/>
                </a:solidFill>
                <a:cs typeface="Kalimati" pitchFamily="2"/>
              </a:rPr>
              <a:t>छन्</a:t>
            </a:r>
            <a:r>
              <a:rPr lang="en-US" sz="2200" b="1" dirty="0" smtClean="0">
                <a:solidFill>
                  <a:schemeClr val="dk1"/>
                </a:solidFill>
                <a:cs typeface="Kalimati" pitchFamily="2"/>
              </a:rPr>
              <a:t>:</a:t>
            </a:r>
            <a:endParaRPr lang="ne-NP" sz="2200" b="1" dirty="0">
              <a:solidFill>
                <a:schemeClr val="dk1"/>
              </a:solidFill>
              <a:cs typeface="Kalimati" pitchFamily="2"/>
            </a:endParaRPr>
          </a:p>
          <a:p>
            <a:pPr lvl="1" algn="just">
              <a:lnSpc>
                <a:spcPct val="150000"/>
              </a:lnSpc>
              <a:buFont typeface="Wingdings" pitchFamily="2" charset="2"/>
              <a:buChar char="ü"/>
            </a:pPr>
            <a:r>
              <a:rPr lang="ne-NP" sz="2200" dirty="0">
                <a:solidFill>
                  <a:schemeClr val="dk1"/>
                </a:solidFill>
                <a:cs typeface="Kalimati" pitchFamily="2"/>
              </a:rPr>
              <a:t>गणना क्षेत्रको परिचयात्मक विवरण</a:t>
            </a:r>
          </a:p>
          <a:p>
            <a:pPr lvl="1" algn="just">
              <a:lnSpc>
                <a:spcPct val="150000"/>
              </a:lnSpc>
              <a:buFont typeface="Wingdings" pitchFamily="2" charset="2"/>
              <a:buChar char="ü"/>
            </a:pPr>
            <a:r>
              <a:rPr lang="ne-NP" sz="2200" dirty="0">
                <a:solidFill>
                  <a:schemeClr val="dk1"/>
                </a:solidFill>
                <a:cs typeface="Kalimati" pitchFamily="2"/>
              </a:rPr>
              <a:t>गणक र सुपरिवेक्षकको  नाम, सही, मिति</a:t>
            </a:r>
          </a:p>
          <a:p>
            <a:pPr lvl="1" algn="just">
              <a:lnSpc>
                <a:spcPct val="150000"/>
              </a:lnSpc>
              <a:buFont typeface="Wingdings" pitchFamily="2" charset="2"/>
              <a:buChar char="ü"/>
            </a:pPr>
            <a:r>
              <a:rPr lang="ne-NP" sz="2200" dirty="0">
                <a:solidFill>
                  <a:schemeClr val="dk1"/>
                </a:solidFill>
                <a:cs typeface="Kalimati" pitchFamily="2"/>
              </a:rPr>
              <a:t>छनोटको विवरण</a:t>
            </a:r>
          </a:p>
          <a:p>
            <a:pPr lvl="1" algn="just">
              <a:lnSpc>
                <a:spcPct val="150000"/>
              </a:lnSpc>
              <a:buFont typeface="Wingdings" pitchFamily="2" charset="2"/>
              <a:buChar char="ü"/>
            </a:pPr>
            <a:r>
              <a:rPr lang="ne-NP" sz="2200" dirty="0">
                <a:solidFill>
                  <a:schemeClr val="dk1"/>
                </a:solidFill>
                <a:cs typeface="Kalimati" pitchFamily="2"/>
              </a:rPr>
              <a:t>कृषक </a:t>
            </a:r>
            <a:r>
              <a:rPr lang="ne-NP" sz="2200" dirty="0" smtClean="0">
                <a:solidFill>
                  <a:schemeClr val="dk1"/>
                </a:solidFill>
                <a:cs typeface="Kalimati" pitchFamily="2"/>
              </a:rPr>
              <a:t>परिवार</a:t>
            </a:r>
            <a:r>
              <a:rPr lang="en-US" sz="2200" dirty="0" smtClean="0">
                <a:solidFill>
                  <a:schemeClr val="dk1"/>
                </a:solidFill>
                <a:cs typeface="Kalimati" pitchFamily="2"/>
              </a:rPr>
              <a:t> </a:t>
            </a:r>
            <a:r>
              <a:rPr lang="ne-NP" sz="2200" dirty="0" smtClean="0">
                <a:solidFill>
                  <a:schemeClr val="dk1"/>
                </a:solidFill>
                <a:cs typeface="Kalimati" pitchFamily="2"/>
              </a:rPr>
              <a:t>प्रश्नावली (</a:t>
            </a:r>
            <a:r>
              <a:rPr lang="ne-NP" sz="2200" dirty="0">
                <a:solidFill>
                  <a:schemeClr val="dk1"/>
                </a:solidFill>
                <a:cs typeface="Kalimati" pitchFamily="2"/>
              </a:rPr>
              <a:t>लगत २) भर्नका लागि </a:t>
            </a:r>
            <a:r>
              <a:rPr lang="ne-NP" sz="2200" dirty="0" smtClean="0">
                <a:solidFill>
                  <a:schemeClr val="dk1"/>
                </a:solidFill>
                <a:cs typeface="Kalimati" pitchFamily="2"/>
              </a:rPr>
              <a:t>छानिएका कृषि चलनको </a:t>
            </a:r>
            <a:r>
              <a:rPr lang="ne-NP" sz="2200" dirty="0">
                <a:solidFill>
                  <a:schemeClr val="dk1"/>
                </a:solidFill>
                <a:cs typeface="Kalimati" pitchFamily="2"/>
              </a:rPr>
              <a:t>सूची</a:t>
            </a:r>
          </a:p>
          <a:p>
            <a:pPr marL="0" indent="0">
              <a:buNone/>
            </a:pPr>
            <a:endParaRPr lang="en-US" sz="2400" dirty="0"/>
          </a:p>
        </p:txBody>
      </p:sp>
      <p:sp>
        <p:nvSpPr>
          <p:cNvPr id="5" name="Slide Number Placeholder 3">
            <a:extLst>
              <a:ext uri="{FF2B5EF4-FFF2-40B4-BE49-F238E27FC236}">
                <a16:creationId xmlns:a16="http://schemas.microsoft.com/office/drawing/2014/main" xmlns="" id="{A9BDD1EF-6469-4088-90F1-E43405739804}"/>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36</a:t>
            </a:fld>
            <a:endParaRPr lang="en-US" sz="1800"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E264FFF1-7441-4319-AAFA-7DF498168C0A}"/>
              </a:ext>
            </a:extLst>
          </p:cNvPr>
          <p:cNvSpPr txBox="1">
            <a:spLocks/>
          </p:cNvSpPr>
          <p:nvPr/>
        </p:nvSpPr>
        <p:spPr>
          <a:xfrm>
            <a:off x="0" y="721177"/>
            <a:ext cx="12192000" cy="6504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spTree>
    <p:extLst>
      <p:ext uri="{BB962C8B-B14F-4D97-AF65-F5344CB8AC3E}">
        <p14:creationId xmlns:p14="http://schemas.microsoft.com/office/powerpoint/2010/main" val="2344947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37</a:t>
            </a:fld>
            <a:endParaRPr lang="en-US" sz="1800" dirty="0">
              <a:latin typeface="Fontasy Himali" pitchFamily="82" charset="0"/>
            </a:endParaRPr>
          </a:p>
        </p:txBody>
      </p:sp>
      <p:sp>
        <p:nvSpPr>
          <p:cNvPr id="5"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18" y="1355972"/>
            <a:ext cx="11502982" cy="30636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985" y="5105400"/>
            <a:ext cx="11856615" cy="1200329"/>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लगत १ मा जस्तै गरेर यो लगतको शीर्षस्थानमा प्रदेश, जिल्ला, गाउँपालिका/नगरपालिका, वडा नं. र गणना</a:t>
            </a:r>
            <a:r>
              <a:rPr lang="en-US" sz="2400" dirty="0">
                <a:solidFill>
                  <a:prstClr val="black"/>
                </a:solidFill>
                <a:cs typeface="Kalimati" pitchFamily="2"/>
              </a:rPr>
              <a:t> </a:t>
            </a:r>
            <a:r>
              <a:rPr lang="ne-NP" sz="2400" dirty="0">
                <a:solidFill>
                  <a:prstClr val="black"/>
                </a:solidFill>
                <a:cs typeface="Kalimati" pitchFamily="2"/>
              </a:rPr>
              <a:t>क्षेत्र नम्बर लेख्नुपर्छ ।</a:t>
            </a:r>
          </a:p>
        </p:txBody>
      </p:sp>
      <p:sp>
        <p:nvSpPr>
          <p:cNvPr id="9" name="Up Arrow 8"/>
          <p:cNvSpPr/>
          <p:nvPr/>
        </p:nvSpPr>
        <p:spPr>
          <a:xfrm>
            <a:off x="5949667" y="4492487"/>
            <a:ext cx="484632" cy="609600"/>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563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38</a:t>
            </a:fld>
            <a:endParaRPr lang="en-US" sz="1800" dirty="0">
              <a:latin typeface="Fontasy Himali"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4" y="1371599"/>
            <a:ext cx="11852146"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sp>
        <p:nvSpPr>
          <p:cNvPr id="7" name="Rectangle 6"/>
          <p:cNvSpPr/>
          <p:nvPr/>
        </p:nvSpPr>
        <p:spPr>
          <a:xfrm>
            <a:off x="343122" y="4920197"/>
            <a:ext cx="11734800" cy="1152303"/>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गणनासम्बन्धी विवरणमा गणक र सुपरिवेक्षकको नाम, गणक/सुपरिवेक्षण मिति, सही उल्लेख गर्नुपर्छ ।</a:t>
            </a:r>
          </a:p>
        </p:txBody>
      </p:sp>
      <p:sp>
        <p:nvSpPr>
          <p:cNvPr id="9" name="Up Arrow 8"/>
          <p:cNvSpPr/>
          <p:nvPr/>
        </p:nvSpPr>
        <p:spPr>
          <a:xfrm>
            <a:off x="5732516" y="4267200"/>
            <a:ext cx="484632" cy="619867"/>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411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39</a:t>
            </a:fld>
            <a:endParaRPr lang="en-US" sz="1800" dirty="0">
              <a:latin typeface="Fontasy Himali" pitchFamily="82" charset="0"/>
            </a:endParaRPr>
          </a:p>
        </p:txBody>
      </p:sp>
      <p:sp>
        <p:nvSpPr>
          <p:cNvPr id="5" name="Text Placeholder 1">
            <a:extLst>
              <a:ext uri="{FF2B5EF4-FFF2-40B4-BE49-F238E27FC236}">
                <a16:creationId xmlns:a16="http://schemas.microsoft.com/office/drawing/2014/main" xmlns="" id="{167102C0-E0B8-4B82-BF19-822275E87B66}"/>
              </a:ext>
            </a:extLst>
          </p:cNvPr>
          <p:cNvSpPr txBox="1">
            <a:spLocks/>
          </p:cNvSpPr>
          <p:nvPr/>
        </p:nvSpPr>
        <p:spPr>
          <a:xfrm>
            <a:off x="0" y="721177"/>
            <a:ext cx="12192000" cy="498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298" y="1447800"/>
            <a:ext cx="9239399"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4593859"/>
            <a:ext cx="11734800" cy="1754326"/>
          </a:xfrm>
          <a:prstGeom prst="rect">
            <a:avLst/>
          </a:prstGeom>
          <a:ln w="38100">
            <a:solidFill>
              <a:schemeClr val="tx1">
                <a:lumMod val="50000"/>
                <a:lumOff val="50000"/>
              </a:schemeClr>
            </a:solidFill>
          </a:ln>
        </p:spPr>
        <p:txBody>
          <a:bodyPr wrap="square">
            <a:spAutoFit/>
          </a:bodyPr>
          <a:lstStyle/>
          <a:p>
            <a:pPr lvl="0" algn="just">
              <a:lnSpc>
                <a:spcPct val="150000"/>
              </a:lnSpc>
              <a:spcBef>
                <a:spcPct val="20000"/>
              </a:spcBef>
            </a:pPr>
            <a:r>
              <a:rPr lang="ne-NP" sz="2400" dirty="0">
                <a:solidFill>
                  <a:prstClr val="black"/>
                </a:solidFill>
                <a:cs typeface="Kalimati" pitchFamily="2"/>
              </a:rPr>
              <a:t>तोकिएको गणना क्षेत्रमा भएका कुल कृषि चलन सङ्ख्या, छनोट अन्तर, शुरु छनोट अङ्क र छानिएका कृषि चलन सङ्ख्या लगत १ अनुसार नै यस फारामको छनोटको विवरणअन्तर्गत उपयुक्त स्थानमा लेख्नुपर्छ । </a:t>
            </a:r>
          </a:p>
        </p:txBody>
      </p:sp>
      <p:sp>
        <p:nvSpPr>
          <p:cNvPr id="8" name="Up Arrow 7"/>
          <p:cNvSpPr/>
          <p:nvPr/>
        </p:nvSpPr>
        <p:spPr>
          <a:xfrm>
            <a:off x="8090916" y="4038599"/>
            <a:ext cx="484632" cy="555259"/>
          </a:xfrm>
          <a:prstGeom prst="upArrow">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99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10972800" cy="609600"/>
          </a:xfrm>
          <a:noFill/>
        </p:spPr>
        <p:txBody>
          <a:bodyPr>
            <a:normAutofit/>
          </a:bodyPr>
          <a:lstStyle/>
          <a:p>
            <a:r>
              <a:rPr lang="ne-NP" sz="2800" b="1" dirty="0" smtClean="0">
                <a:cs typeface="Kalimati" pitchFamily="2"/>
              </a:rPr>
              <a:t>कृषक </a:t>
            </a:r>
            <a:r>
              <a:rPr lang="ne-NP" sz="2800" b="1" dirty="0">
                <a:cs typeface="Kalimati" pitchFamily="2"/>
              </a:rPr>
              <a:t>परिवार छनोट </a:t>
            </a:r>
            <a:r>
              <a:rPr lang="ne-NP" sz="2800" b="1" dirty="0" smtClean="0">
                <a:cs typeface="Kalimati" pitchFamily="2"/>
              </a:rPr>
              <a:t>विधि</a:t>
            </a:r>
            <a:endParaRPr lang="ne-NP" sz="2800" b="1" dirty="0">
              <a:cs typeface="Kalimati" pitchFamily="2"/>
            </a:endParaRPr>
          </a:p>
        </p:txBody>
      </p:sp>
      <p:sp>
        <p:nvSpPr>
          <p:cNvPr id="3" name="Content Placeholder 2"/>
          <p:cNvSpPr>
            <a:spLocks noGrp="1"/>
          </p:cNvSpPr>
          <p:nvPr>
            <p:ph idx="1"/>
          </p:nvPr>
        </p:nvSpPr>
        <p:spPr>
          <a:xfrm>
            <a:off x="381000" y="1447800"/>
            <a:ext cx="11684000" cy="5257800"/>
          </a:xfrm>
          <a:noFill/>
        </p:spPr>
        <p:txBody>
          <a:bodyPr>
            <a:noAutofit/>
          </a:bodyPr>
          <a:lstStyle/>
          <a:p>
            <a:pPr algn="just">
              <a:lnSpc>
                <a:spcPct val="150000"/>
              </a:lnSpc>
            </a:pPr>
            <a:r>
              <a:rPr lang="ne-NP" sz="2300" dirty="0">
                <a:solidFill>
                  <a:schemeClr val="dk1"/>
                </a:solidFill>
                <a:cs typeface="Kalimati" pitchFamily="2"/>
              </a:rPr>
              <a:t>कृषक परिवार छनोट विधि</a:t>
            </a:r>
            <a:endParaRPr lang="en-US" sz="2300" dirty="0">
              <a:solidFill>
                <a:schemeClr val="dk1"/>
              </a:solidFill>
              <a:cs typeface="Kalimati" pitchFamily="2"/>
            </a:endParaRPr>
          </a:p>
          <a:p>
            <a:pPr algn="just">
              <a:lnSpc>
                <a:spcPct val="150000"/>
              </a:lnSpc>
            </a:pPr>
            <a:r>
              <a:rPr lang="ne-NP" sz="2300" dirty="0">
                <a:solidFill>
                  <a:schemeClr val="dk1"/>
                </a:solidFill>
                <a:cs typeface="Kalimati" pitchFamily="2"/>
              </a:rPr>
              <a:t>लगत १ को महल १ देखि महल ७ सम्मका विवरणहरू भरिसकेपछि यो लगतका बाँकी महलहरू (महल ८ देखि महल ११ सम्म) भर्ने र गणनाका लागि “कृषि चलन” छनोट गर्ने तरिका यहाँ दिइएको छ ।</a:t>
            </a:r>
          </a:p>
          <a:p>
            <a:pPr algn="just">
              <a:lnSpc>
                <a:spcPct val="150000"/>
              </a:lnSpc>
            </a:pPr>
            <a:r>
              <a:rPr lang="ne-NP" sz="2300" dirty="0">
                <a:solidFill>
                  <a:schemeClr val="dk1"/>
                </a:solidFill>
                <a:cs typeface="Kalimati" pitchFamily="2"/>
              </a:rPr>
              <a:t>लगत १ को महल ५ मा भरिएको जग्गाको क्षेत्रफललाई मुख्य आधार मानी कृषि चलनहरूलाई तीन वर्गमा (तहमा) विभाजन गर्नु पर्दछ र खेती नगरेका तर चौपाया र चराचुरुङ्गी भएका कृषि चलनहरूलाई एउटा छुट्टै वर्गमा विभाजन गर्नु पर्दछ । </a:t>
            </a:r>
            <a:endParaRPr lang="en-US" sz="2300" dirty="0">
              <a:solidFill>
                <a:schemeClr val="dk1"/>
              </a:solidFill>
              <a:cs typeface="Kalimati" pitchFamily="2"/>
            </a:endParaRPr>
          </a:p>
          <a:p>
            <a:pPr algn="just">
              <a:lnSpc>
                <a:spcPct val="150000"/>
              </a:lnSpc>
            </a:pPr>
            <a:r>
              <a:rPr lang="ne-NP" sz="2300" dirty="0">
                <a:solidFill>
                  <a:schemeClr val="dk1"/>
                </a:solidFill>
                <a:cs typeface="Kalimati" pitchFamily="2"/>
              </a:rPr>
              <a:t>महल ५ मा लेखिएको क्षेत्रफलको आधारमा पहिलो वर्गमा पर्ने सवै कृषि चलन अथवा मुख्य कृषकहरूका लागि महल ८ मा क्रमसङ्ख्या १ बाट सुरुगरी सिलसिलेवार नम्बर लेख्दै जानुपर्दछ ।</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4</a:t>
            </a:fld>
            <a:endParaRPr lang="en-US" sz="1800" dirty="0">
              <a:latin typeface="Fontasy Himali" pitchFamily="82" charset="0"/>
            </a:endParaRPr>
          </a:p>
        </p:txBody>
      </p:sp>
    </p:spTree>
    <p:extLst>
      <p:ext uri="{BB962C8B-B14F-4D97-AF65-F5344CB8AC3E}">
        <p14:creationId xmlns:p14="http://schemas.microsoft.com/office/powerpoint/2010/main" val="2417259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5" t="53889" r="26979" b="16296"/>
          <a:stretch/>
        </p:blipFill>
        <p:spPr bwMode="auto">
          <a:xfrm>
            <a:off x="800100" y="1244885"/>
            <a:ext cx="1059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1905000" y="2819400"/>
            <a:ext cx="0" cy="5334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6248400" y="3352800"/>
            <a:ext cx="3048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मुख्य कृषकको नाम, थर </a:t>
            </a:r>
            <a:endParaRPr lang="en-US" b="1" dirty="0" smtClean="0">
              <a:solidFill>
                <a:schemeClr val="dk1"/>
              </a:solidFill>
              <a:cs typeface="Kalimati" pitchFamily="2"/>
            </a:endParaRPr>
          </a:p>
          <a:p>
            <a:pPr algn="ctr"/>
            <a:r>
              <a:rPr lang="ne-NP" b="1" dirty="0" smtClean="0">
                <a:solidFill>
                  <a:schemeClr val="dk1"/>
                </a:solidFill>
                <a:cs typeface="Kalimati" pitchFamily="2"/>
              </a:rPr>
              <a:t>(</a:t>
            </a:r>
            <a:r>
              <a:rPr lang="ne-NP" b="1" dirty="0">
                <a:solidFill>
                  <a:schemeClr val="dk1"/>
                </a:solidFill>
                <a:cs typeface="Kalimati" pitchFamily="2"/>
              </a:rPr>
              <a:t>महल ३)</a:t>
            </a:r>
          </a:p>
          <a:p>
            <a:pPr marL="285750" indent="-285750" algn="just">
              <a:lnSpc>
                <a:spcPct val="150000"/>
              </a:lnSpc>
              <a:buFont typeface="Wingdings" pitchFamily="2" charset="2"/>
              <a:buChar char="ü"/>
            </a:pPr>
            <a:r>
              <a:rPr lang="ne-NP" dirty="0">
                <a:solidFill>
                  <a:schemeClr val="dk1"/>
                </a:solidFill>
                <a:cs typeface="Kalimati" pitchFamily="2"/>
              </a:rPr>
              <a:t>महल–३ मा गणनाका लागि छानिएका मुख्य कृषकहरुको नाम थर उल्लेख गर्नुपर्छ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dirty="0" smtClean="0">
                <a:solidFill>
                  <a:schemeClr val="dk1"/>
                </a:solidFill>
                <a:cs typeface="Kalimati" pitchFamily="2"/>
              </a:rPr>
              <a:t>यो </a:t>
            </a:r>
            <a:r>
              <a:rPr lang="ne-NP" dirty="0">
                <a:solidFill>
                  <a:schemeClr val="dk1"/>
                </a:solidFill>
                <a:cs typeface="Kalimati" pitchFamily="2"/>
              </a:rPr>
              <a:t>नाम थर पनि लगत १ को महल ३ बाट सार्नु  पर्दछ ।</a:t>
            </a:r>
          </a:p>
        </p:txBody>
      </p:sp>
      <p:sp>
        <p:nvSpPr>
          <p:cNvPr id="12" name="Rectangle 11"/>
          <p:cNvSpPr/>
          <p:nvPr/>
        </p:nvSpPr>
        <p:spPr>
          <a:xfrm>
            <a:off x="9525000" y="3352800"/>
            <a:ext cx="25908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कैफियत </a:t>
            </a:r>
            <a:endParaRPr lang="en-US" b="1" dirty="0" smtClean="0">
              <a:solidFill>
                <a:schemeClr val="dk1"/>
              </a:solidFill>
              <a:cs typeface="Kalimati" pitchFamily="2"/>
            </a:endParaRPr>
          </a:p>
          <a:p>
            <a:pPr algn="ctr"/>
            <a:r>
              <a:rPr lang="ne-NP" b="1" dirty="0" smtClean="0">
                <a:solidFill>
                  <a:schemeClr val="dk1"/>
                </a:solidFill>
                <a:cs typeface="Kalimati" pitchFamily="2"/>
              </a:rPr>
              <a:t>(</a:t>
            </a:r>
            <a:r>
              <a:rPr lang="ne-NP" b="1" dirty="0">
                <a:solidFill>
                  <a:schemeClr val="dk1"/>
                </a:solidFill>
                <a:cs typeface="Kalimati" pitchFamily="2"/>
              </a:rPr>
              <a:t>महल ४)</a:t>
            </a:r>
          </a:p>
          <a:p>
            <a:pPr marL="285750" indent="-285750" algn="just">
              <a:lnSpc>
                <a:spcPct val="150000"/>
              </a:lnSpc>
              <a:buFont typeface="Wingdings" pitchFamily="2" charset="2"/>
              <a:buChar char="ü"/>
            </a:pPr>
            <a:r>
              <a:rPr lang="ne-NP" dirty="0">
                <a:solidFill>
                  <a:schemeClr val="dk1"/>
                </a:solidFill>
                <a:cs typeface="Kalimati" pitchFamily="2"/>
              </a:rPr>
              <a:t>मुख्य कृषकको चयन गर्दा कुनै समस्या (जस्तै एउटै नाम भएका दुई वा धेरै मुख्य कृषक) भए कैफियतमा उल्लेख गर्नुपर्छ । </a:t>
            </a:r>
          </a:p>
        </p:txBody>
      </p:sp>
      <p:sp>
        <p:nvSpPr>
          <p:cNvPr id="10" name="Rectangle 9"/>
          <p:cNvSpPr/>
          <p:nvPr/>
        </p:nvSpPr>
        <p:spPr>
          <a:xfrm>
            <a:off x="3429000" y="3226085"/>
            <a:ext cx="2667001" cy="355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b="1" dirty="0" smtClean="0">
              <a:solidFill>
                <a:schemeClr val="dk1"/>
              </a:solidFill>
              <a:cs typeface="Kalimati" pitchFamily="2"/>
            </a:endParaRPr>
          </a:p>
          <a:p>
            <a:pPr algn="ctr"/>
            <a:r>
              <a:rPr lang="ne-NP" b="1" dirty="0" smtClean="0">
                <a:solidFill>
                  <a:schemeClr val="dk1"/>
                </a:solidFill>
                <a:cs typeface="Kalimati" pitchFamily="2"/>
              </a:rPr>
              <a:t>कृषि–चलन </a:t>
            </a:r>
            <a:r>
              <a:rPr lang="ne-NP" b="1" dirty="0">
                <a:solidFill>
                  <a:schemeClr val="dk1"/>
                </a:solidFill>
                <a:cs typeface="Kalimati" pitchFamily="2"/>
              </a:rPr>
              <a:t>क्रम सङ्ख्या (महल २)</a:t>
            </a:r>
          </a:p>
          <a:p>
            <a:pPr marL="285750" indent="-285750" algn="just">
              <a:lnSpc>
                <a:spcPct val="150000"/>
              </a:lnSpc>
              <a:buFont typeface="Wingdings" pitchFamily="2" charset="2"/>
              <a:buChar char="ü"/>
            </a:pPr>
            <a:r>
              <a:rPr lang="ne-NP" dirty="0">
                <a:solidFill>
                  <a:schemeClr val="dk1"/>
                </a:solidFill>
                <a:cs typeface="Kalimati" pitchFamily="2"/>
              </a:rPr>
              <a:t>महल–२ मा लगत १ </a:t>
            </a:r>
            <a:r>
              <a:rPr lang="ne-NP" dirty="0" smtClean="0">
                <a:solidFill>
                  <a:schemeClr val="dk1"/>
                </a:solidFill>
                <a:cs typeface="Kalimati" pitchFamily="2"/>
              </a:rPr>
              <a:t>मा</a:t>
            </a:r>
            <a:r>
              <a:rPr lang="en-US" dirty="0">
                <a:solidFill>
                  <a:schemeClr val="dk1"/>
                </a:solidFill>
                <a:cs typeface="Kalimati" pitchFamily="2"/>
              </a:rPr>
              <a:t> </a:t>
            </a:r>
            <a:r>
              <a:rPr lang="ne-NP" dirty="0" smtClean="0">
                <a:solidFill>
                  <a:schemeClr val="dk1"/>
                </a:solidFill>
                <a:cs typeface="Kalimati" pitchFamily="2"/>
              </a:rPr>
              <a:t>छानिएका कृषि</a:t>
            </a:r>
            <a:r>
              <a:rPr lang="en-US" dirty="0" smtClean="0">
                <a:solidFill>
                  <a:schemeClr val="dk1"/>
                </a:solidFill>
                <a:cs typeface="Kalimati" pitchFamily="2"/>
              </a:rPr>
              <a:t> </a:t>
            </a:r>
            <a:r>
              <a:rPr lang="ne-NP" dirty="0" smtClean="0">
                <a:solidFill>
                  <a:schemeClr val="dk1"/>
                </a:solidFill>
                <a:cs typeface="Kalimati" pitchFamily="2"/>
              </a:rPr>
              <a:t>चलनको </a:t>
            </a:r>
            <a:r>
              <a:rPr lang="ne-NP" dirty="0">
                <a:solidFill>
                  <a:schemeClr val="dk1"/>
                </a:solidFill>
                <a:cs typeface="Kalimati" pitchFamily="2"/>
              </a:rPr>
              <a:t>क्रमसङ्ख्या सार्नु  पर्दछ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dirty="0" smtClean="0">
                <a:solidFill>
                  <a:schemeClr val="dk1"/>
                </a:solidFill>
                <a:cs typeface="Kalimati" pitchFamily="2"/>
              </a:rPr>
              <a:t>यो </a:t>
            </a:r>
            <a:r>
              <a:rPr lang="ne-NP" dirty="0">
                <a:solidFill>
                  <a:schemeClr val="dk1"/>
                </a:solidFill>
                <a:cs typeface="Kalimati" pitchFamily="2"/>
              </a:rPr>
              <a:t>क्रम सङ्ख्या लगत १ को महल–२ मा भएको क्रम सङ्ख्या  हो । </a:t>
            </a:r>
          </a:p>
        </p:txBody>
      </p:sp>
      <p:sp>
        <p:nvSpPr>
          <p:cNvPr id="8" name="Rectangle 7"/>
          <p:cNvSpPr/>
          <p:nvPr/>
        </p:nvSpPr>
        <p:spPr>
          <a:xfrm>
            <a:off x="76200" y="3226085"/>
            <a:ext cx="3200400" cy="3631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b="1" dirty="0">
                <a:solidFill>
                  <a:schemeClr val="dk1"/>
                </a:solidFill>
                <a:cs typeface="Kalimati" pitchFamily="2"/>
              </a:rPr>
              <a:t>कृषि–चलन नियन्त्रण सङ्ख्या (महल १)</a:t>
            </a:r>
          </a:p>
          <a:p>
            <a:pPr marL="285750" indent="-285750" algn="just">
              <a:lnSpc>
                <a:spcPct val="150000"/>
              </a:lnSpc>
              <a:buFont typeface="Wingdings" pitchFamily="2" charset="2"/>
              <a:buChar char="ü"/>
            </a:pPr>
            <a:r>
              <a:rPr lang="ne-NP" dirty="0">
                <a:solidFill>
                  <a:schemeClr val="dk1"/>
                </a:solidFill>
                <a:cs typeface="Kalimati" pitchFamily="2"/>
              </a:rPr>
              <a:t>यो लगत उतार फारामको महल–१ मा कृषि–चलन नियन्त्रण सङ्ख्या पहिले नै छापिसकिएको हुँदा यसमा गणकले सङ्ख्या लेख्नु पर्दैन । </a:t>
            </a:r>
            <a:endParaRPr lang="en-US" dirty="0" smtClean="0">
              <a:solidFill>
                <a:schemeClr val="dk1"/>
              </a:solidFill>
              <a:cs typeface="Kalimati" pitchFamily="2"/>
            </a:endParaRPr>
          </a:p>
          <a:p>
            <a:pPr marL="285750" indent="-285750" algn="just">
              <a:lnSpc>
                <a:spcPct val="150000"/>
              </a:lnSpc>
              <a:buFont typeface="Wingdings" pitchFamily="2" charset="2"/>
              <a:buChar char="ü"/>
            </a:pPr>
            <a:r>
              <a:rPr lang="ne-NP" dirty="0" smtClean="0">
                <a:solidFill>
                  <a:schemeClr val="dk1"/>
                </a:solidFill>
                <a:cs typeface="Kalimati" pitchFamily="2"/>
              </a:rPr>
              <a:t>यो </a:t>
            </a:r>
            <a:r>
              <a:rPr lang="ne-NP" dirty="0">
                <a:solidFill>
                  <a:schemeClr val="dk1"/>
                </a:solidFill>
                <a:cs typeface="Kalimati" pitchFamily="2"/>
              </a:rPr>
              <a:t>सङ्ख्या १ देखि ३० सम्म छ । </a:t>
            </a:r>
            <a:endParaRPr lang="ne-NP" b="1" dirty="0">
              <a:solidFill>
                <a:schemeClr val="dk1"/>
              </a:solidFill>
              <a:cs typeface="Kalimati" pitchFamily="2"/>
            </a:endParaRPr>
          </a:p>
        </p:txBody>
      </p:sp>
      <p:sp>
        <p:nvSpPr>
          <p:cNvPr id="16" name="Slide Number Placeholder 3">
            <a:extLst>
              <a:ext uri="{FF2B5EF4-FFF2-40B4-BE49-F238E27FC236}">
                <a16:creationId xmlns:a16="http://schemas.microsoft.com/office/drawing/2014/main" xmlns="" id="{D5450333-1F1B-4D28-9868-449383EF3F85}"/>
              </a:ext>
            </a:extLst>
          </p:cNvPr>
          <p:cNvSpPr>
            <a:spLocks noGrp="1"/>
          </p:cNvSpPr>
          <p:nvPr>
            <p:ph type="sldNum" sz="quarter" idx="12"/>
          </p:nvPr>
        </p:nvSpPr>
        <p:spPr>
          <a:xfrm>
            <a:off x="9347200" y="6400801"/>
            <a:ext cx="2844800" cy="457200"/>
          </a:xfrm>
          <a:solidFill>
            <a:schemeClr val="bg1"/>
          </a:solidFill>
        </p:spPr>
        <p:txBody>
          <a:bodyPr/>
          <a:lstStyle/>
          <a:p>
            <a:fld id="{B6F15528-21DE-4FAA-801E-634DDDAF4B2B}" type="slidenum">
              <a:rPr lang="en-US" sz="1800" smtClean="0">
                <a:latin typeface="Fontasy Himali" panose="04020500000000000000" pitchFamily="82" charset="0"/>
              </a:rPr>
              <a:pPr/>
              <a:t>40</a:t>
            </a:fld>
            <a:endParaRPr lang="en-US" sz="1800" dirty="0">
              <a:latin typeface="Fontasy Himali" panose="04020500000000000000" pitchFamily="82" charset="0"/>
            </a:endParaRPr>
          </a:p>
        </p:txBody>
      </p:sp>
      <p:sp>
        <p:nvSpPr>
          <p:cNvPr id="17" name="TextBox 16">
            <a:extLst>
              <a:ext uri="{FF2B5EF4-FFF2-40B4-BE49-F238E27FC236}">
                <a16:creationId xmlns:a16="http://schemas.microsoft.com/office/drawing/2014/main" xmlns="" id="{8869A6A7-3AD0-4E07-B500-6CF89DE5D441}"/>
              </a:ext>
            </a:extLst>
          </p:cNvPr>
          <p:cNvSpPr txBox="1"/>
          <p:nvPr/>
        </p:nvSpPr>
        <p:spPr>
          <a:xfrm>
            <a:off x="10363200" y="6477000"/>
            <a:ext cx="1524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18" name="Text Placeholder 1">
            <a:extLst>
              <a:ext uri="{FF2B5EF4-FFF2-40B4-BE49-F238E27FC236}">
                <a16:creationId xmlns:a16="http://schemas.microsoft.com/office/drawing/2014/main" xmlns="" id="{1CAC5A31-9B25-425A-A758-C7AD1215BBDF}"/>
              </a:ext>
            </a:extLst>
          </p:cNvPr>
          <p:cNvSpPr txBox="1">
            <a:spLocks/>
          </p:cNvSpPr>
          <p:nvPr/>
        </p:nvSpPr>
        <p:spPr>
          <a:xfrm>
            <a:off x="0" y="721177"/>
            <a:ext cx="12192000" cy="57422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800" b="1" dirty="0">
                <a:solidFill>
                  <a:srgbClr val="002060"/>
                </a:solidFill>
                <a:latin typeface="Ganesh" pitchFamily="2" charset="0"/>
                <a:cs typeface="Kalimati" panose="00000400000000000000" pitchFamily="2"/>
              </a:rPr>
              <a:t>छानिएका कृषक परिवार लगत (लगत १ क)</a:t>
            </a:r>
          </a:p>
        </p:txBody>
      </p:sp>
      <p:cxnSp>
        <p:nvCxnSpPr>
          <p:cNvPr id="20" name="Straight Arrow Connector 19"/>
          <p:cNvCxnSpPr/>
          <p:nvPr/>
        </p:nvCxnSpPr>
        <p:spPr>
          <a:xfrm flipV="1">
            <a:off x="3657600" y="2819400"/>
            <a:ext cx="0" cy="406685"/>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V="1">
            <a:off x="7239000" y="2811267"/>
            <a:ext cx="0" cy="541533"/>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V="1">
            <a:off x="10316110" y="2819400"/>
            <a:ext cx="0" cy="533400"/>
          </a:xfrm>
          <a:prstGeom prst="straightConnector1">
            <a:avLst/>
          </a:prstGeom>
          <a:ln w="6350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33909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41</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a16="http://schemas.microsoft.com/office/drawing/2014/main" xmlns="" id="{2BCE8F1F-0906-4CC4-BEC1-2BBEFB4033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xmlns="" id="{4152F302-23F6-433F-B5ED-B2909E2EEA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BCDB3D78-BB87-40A8-B040-338296628C75}"/>
              </a:ext>
            </a:extLst>
          </p:cNvPr>
          <p:cNvSpPr/>
          <p:nvPr/>
        </p:nvSpPr>
        <p:spPr>
          <a:xfrm>
            <a:off x="7247272" y="846629"/>
            <a:ext cx="4397269" cy="1946195"/>
          </a:xfrm>
          <a:prstGeom prst="roundRect">
            <a:avLst>
              <a:gd name="adj" fmla="val 10000"/>
            </a:avLst>
          </a:prstGeom>
          <a:blipFill>
            <a:blip r:embed="rId5">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9">
            <a:extLst>
              <a:ext uri="{FF2B5EF4-FFF2-40B4-BE49-F238E27FC236}">
                <a16:creationId xmlns="" xmlns:a16="http://schemas.microsoft.com/office/drawing/2014/main" id="{2C04F729-EF79-467B-B92C-03BF526CF28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
        <p:nvSpPr>
          <p:cNvPr id="9" name="Text Placeholder 1">
            <a:extLst>
              <a:ext uri="{FF2B5EF4-FFF2-40B4-BE49-F238E27FC236}">
                <a16:creationId xmlns="" xmlns:a16="http://schemas.microsoft.com/office/drawing/2014/main" id="{36DD24BB-510A-44D5-8931-9A2D36D8F068}"/>
              </a:ext>
            </a:extLst>
          </p:cNvPr>
          <p:cNvSpPr txBox="1">
            <a:spLocks/>
          </p:cNvSpPr>
          <p:nvPr/>
        </p:nvSpPr>
        <p:spPr>
          <a:xfrm>
            <a:off x="0" y="685801"/>
            <a:ext cx="12192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पुनरावलोकनका लागि केही प्रश्नहरू</a:t>
            </a:r>
            <a:endParaRPr lang="ne-NP" sz="2800" dirty="0">
              <a:solidFill>
                <a:srgbClr val="002060"/>
              </a:solidFill>
              <a:latin typeface="Ganesh" pitchFamily="2" charset="0"/>
              <a:cs typeface="Kalimati" panose="00000400000000000000" pitchFamily="2"/>
            </a:endParaRPr>
          </a:p>
        </p:txBody>
      </p:sp>
      <p:sp>
        <p:nvSpPr>
          <p:cNvPr id="15" name="TextBox 14">
            <a:extLst>
              <a:ext uri="{FF2B5EF4-FFF2-40B4-BE49-F238E27FC236}">
                <a16:creationId xmlns="" xmlns:a16="http://schemas.microsoft.com/office/drawing/2014/main" id="{35A4C6A1-AD83-4CA5-8504-2B60162F293D}"/>
              </a:ext>
            </a:extLst>
          </p:cNvPr>
          <p:cNvSpPr txBox="1"/>
          <p:nvPr/>
        </p:nvSpPr>
        <p:spPr>
          <a:xfrm>
            <a:off x="533400" y="1600200"/>
            <a:ext cx="11506200" cy="3970318"/>
          </a:xfrm>
          <a:prstGeom prst="rect">
            <a:avLst/>
          </a:prstGeom>
          <a:noFill/>
        </p:spPr>
        <p:txBody>
          <a:bodyPr wrap="square">
            <a:spAutoFit/>
          </a:bodyPr>
          <a:lstStyle/>
          <a:p>
            <a:pPr marL="342900" marR="0" lvl="0" indent="-342900">
              <a:lnSpc>
                <a:spcPct val="150000"/>
              </a:lnSpc>
              <a:spcBef>
                <a:spcPts val="0"/>
              </a:spcBef>
              <a:spcAft>
                <a:spcPts val="0"/>
              </a:spcAft>
              <a:buFont typeface="Arial" pitchFamily="34" charset="0"/>
              <a:buChar char="•"/>
            </a:pPr>
            <a:r>
              <a:rPr lang="ne-NP" sz="2400" dirty="0" smtClean="0">
                <a:latin typeface="Preeti" pitchFamily="2" charset="0"/>
                <a:ea typeface="Calibri" panose="020F0502020204030204" pitchFamily="34" charset="0"/>
                <a:cs typeface="Kalimati" panose="00000400000000000000" pitchFamily="2"/>
              </a:rPr>
              <a:t>कृषक </a:t>
            </a:r>
            <a:r>
              <a:rPr lang="ne-NP" sz="2400" dirty="0">
                <a:latin typeface="Preeti" pitchFamily="2" charset="0"/>
                <a:ea typeface="Calibri" panose="020F0502020204030204" pitchFamily="34" charset="0"/>
                <a:cs typeface="Kalimati" panose="00000400000000000000" pitchFamily="2"/>
              </a:rPr>
              <a:t>परिवार छनोट </a:t>
            </a:r>
            <a:r>
              <a:rPr lang="ne-NP" sz="2400" dirty="0" smtClean="0">
                <a:latin typeface="Preeti" pitchFamily="2" charset="0"/>
                <a:ea typeface="Calibri" panose="020F0502020204030204" pitchFamily="34" charset="0"/>
                <a:cs typeface="Kalimati" panose="00000400000000000000" pitchFamily="2"/>
              </a:rPr>
              <a:t>विधि</a:t>
            </a:r>
            <a:r>
              <a:rPr lang="en-US" sz="2400"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अन्तर्गत कृषक परिवारलाई कति वर्गमा बाँडिएको छ र ती के के हुन्?</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a:t>
            </a:r>
            <a:r>
              <a:rPr lang="ne-NP" sz="2400" dirty="0" smtClean="0">
                <a:latin typeface="Preeti" pitchFamily="2" charset="0"/>
                <a:ea typeface="Calibri" panose="020F0502020204030204" pitchFamily="34" charset="0"/>
                <a:cs typeface="Kalimati" panose="00000400000000000000" pitchFamily="2"/>
              </a:rPr>
              <a:t>अन्तर्गत </a:t>
            </a:r>
            <a:r>
              <a:rPr lang="ne-NP" sz="2400" b="1" dirty="0" smtClean="0">
                <a:latin typeface="Preeti" pitchFamily="2" charset="0"/>
                <a:ea typeface="Calibri" panose="020F0502020204030204" pitchFamily="34" charset="0"/>
                <a:cs typeface="Kalimati" panose="00000400000000000000" pitchFamily="2"/>
              </a:rPr>
              <a:t>“न”, “अ” र “इ” </a:t>
            </a:r>
            <a:r>
              <a:rPr lang="ne-NP" sz="2400" dirty="0" smtClean="0">
                <a:latin typeface="Preeti" pitchFamily="2" charset="0"/>
                <a:ea typeface="Calibri" panose="020F0502020204030204" pitchFamily="34" charset="0"/>
                <a:cs typeface="Kalimati" panose="00000400000000000000" pitchFamily="2"/>
              </a:rPr>
              <a:t>भन्नाले के बुझिन्छ?</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अन्तर्गत </a:t>
            </a:r>
            <a:r>
              <a:rPr lang="ne-NP" sz="2400" b="1" dirty="0">
                <a:latin typeface="Preeti" pitchFamily="2" charset="0"/>
                <a:ea typeface="Calibri" panose="020F0502020204030204" pitchFamily="34" charset="0"/>
                <a:cs typeface="Kalimati" panose="00000400000000000000" pitchFamily="2"/>
              </a:rPr>
              <a:t>“न</a:t>
            </a:r>
            <a:r>
              <a:rPr lang="ne-NP" sz="2400" b="1"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पत्ता लगाउने विधि के हो?</a:t>
            </a: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कृषक परिवार छनोट विधि अन्तर्गत </a:t>
            </a:r>
            <a:r>
              <a:rPr lang="ne-NP" sz="2400" b="1" dirty="0" smtClean="0">
                <a:latin typeface="Preeti" pitchFamily="2" charset="0"/>
                <a:ea typeface="Calibri" panose="020F0502020204030204" pitchFamily="34" charset="0"/>
                <a:cs typeface="Kalimati" panose="00000400000000000000" pitchFamily="2"/>
              </a:rPr>
              <a:t>“इ”</a:t>
            </a:r>
            <a:r>
              <a:rPr lang="ne-NP" sz="2400"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पत्ता लगाउने विधि के हो?</a:t>
            </a:r>
          </a:p>
          <a:p>
            <a:pPr marL="457200" marR="0" lvl="0" indent="-457200">
              <a:lnSpc>
                <a:spcPct val="150000"/>
              </a:lnSpc>
              <a:spcBef>
                <a:spcPts val="0"/>
              </a:spcBef>
              <a:spcAft>
                <a:spcPts val="0"/>
              </a:spcAft>
              <a:buFont typeface="Symbol" panose="05050102010706020507" pitchFamily="18" charset="2"/>
              <a:buChar char=""/>
            </a:pPr>
            <a:r>
              <a:rPr lang="ne-NP" sz="2400" dirty="0" smtClean="0">
                <a:latin typeface="Preeti" pitchFamily="2" charset="0"/>
                <a:ea typeface="Calibri" panose="020F0502020204030204" pitchFamily="34" charset="0"/>
                <a:cs typeface="Kalimati" panose="00000400000000000000" pitchFamily="2"/>
              </a:rPr>
              <a:t>कस्तो अवस्थामा गणना </a:t>
            </a:r>
            <a:r>
              <a:rPr lang="ne-NP" sz="2400" dirty="0">
                <a:latin typeface="Preeti" pitchFamily="2" charset="0"/>
                <a:ea typeface="Calibri" panose="020F0502020204030204" pitchFamily="34" charset="0"/>
                <a:cs typeface="Kalimati" panose="00000400000000000000" pitchFamily="2"/>
              </a:rPr>
              <a:t>क्षेत्र भित्रका </a:t>
            </a:r>
            <a:r>
              <a:rPr lang="ne-NP" sz="2400" dirty="0" smtClean="0">
                <a:latin typeface="Preeti" pitchFamily="2" charset="0"/>
                <a:ea typeface="Calibri" panose="020F0502020204030204" pitchFamily="34" charset="0"/>
                <a:cs typeface="Kalimati" panose="00000400000000000000" pitchFamily="2"/>
              </a:rPr>
              <a:t>सवै </a:t>
            </a:r>
            <a:r>
              <a:rPr lang="ne-NP" sz="2400" dirty="0">
                <a:latin typeface="Preeti" pitchFamily="2" charset="0"/>
                <a:ea typeface="Calibri" panose="020F0502020204030204" pitchFamily="34" charset="0"/>
                <a:cs typeface="Kalimati" panose="00000400000000000000" pitchFamily="2"/>
              </a:rPr>
              <a:t>कृषिचलनको लगत २ </a:t>
            </a:r>
            <a:r>
              <a:rPr lang="ne-NP" sz="2400" dirty="0" smtClean="0">
                <a:latin typeface="Preeti" pitchFamily="2" charset="0"/>
                <a:ea typeface="Calibri" panose="020F0502020204030204" pitchFamily="34" charset="0"/>
                <a:cs typeface="Kalimati" panose="00000400000000000000" pitchFamily="2"/>
              </a:rPr>
              <a:t>भर्नुपर्दछ?</a:t>
            </a:r>
            <a:endParaRPr lang="ne-NP" sz="2400" dirty="0">
              <a:latin typeface="Preeti" pitchFamily="2" charset="0"/>
              <a:ea typeface="Calibri" panose="020F0502020204030204" pitchFamily="34" charset="0"/>
              <a:cs typeface="Kalimati" panose="00000400000000000000" pitchFamily="2"/>
            </a:endParaRPr>
          </a:p>
          <a:p>
            <a:pPr marL="457200" marR="0" lvl="0" indent="-457200">
              <a:lnSpc>
                <a:spcPct val="150000"/>
              </a:lnSpc>
              <a:spcBef>
                <a:spcPts val="0"/>
              </a:spcBef>
              <a:spcAft>
                <a:spcPts val="0"/>
              </a:spcAft>
              <a:buFont typeface="Symbol" panose="05050102010706020507" pitchFamily="18" charset="2"/>
              <a:buChar char=""/>
            </a:pPr>
            <a:r>
              <a:rPr lang="ne-NP" sz="2400" dirty="0">
                <a:latin typeface="Preeti" pitchFamily="2" charset="0"/>
                <a:ea typeface="Calibri" panose="020F0502020204030204" pitchFamily="34" charset="0"/>
                <a:cs typeface="Kalimati" panose="00000400000000000000" pitchFamily="2"/>
              </a:rPr>
              <a:t>लगत १ </a:t>
            </a:r>
            <a:r>
              <a:rPr lang="ne-NP" sz="2400" dirty="0" smtClean="0">
                <a:latin typeface="Preeti" pitchFamily="2" charset="0"/>
                <a:ea typeface="Calibri" panose="020F0502020204030204" pitchFamily="34" charset="0"/>
                <a:cs typeface="Kalimati" panose="00000400000000000000" pitchFamily="2"/>
              </a:rPr>
              <a:t>क फारामको मुख्य उद्देश्य के हो?</a:t>
            </a:r>
          </a:p>
        </p:txBody>
      </p:sp>
    </p:spTree>
    <p:extLst>
      <p:ext uri="{BB962C8B-B14F-4D97-AF65-F5344CB8AC3E}">
        <p14:creationId xmlns:p14="http://schemas.microsoft.com/office/powerpoint/2010/main" val="817653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11430000" cy="2514600"/>
          </a:xfrm>
          <a:noFill/>
          <a:ln>
            <a:noFill/>
          </a:ln>
          <a:effectLst/>
        </p:spPr>
        <p:txBody>
          <a:bodyPr>
            <a:noAutofit/>
          </a:bodyPr>
          <a:lstStyle/>
          <a:p>
            <a:pPr marL="457200" indent="-457200">
              <a:lnSpc>
                <a:spcPct val="150000"/>
              </a:lnSpc>
              <a:buFont typeface="Wingdings" panose="05000000000000000000" pitchFamily="2" charset="2"/>
              <a:buChar char="ü"/>
            </a:pPr>
            <a:r>
              <a:rPr lang="ne-NP" sz="2400" dirty="0">
                <a:cs typeface="Kalimati" pitchFamily="2"/>
              </a:rPr>
              <a:t>कृषक परिवार छनौट विधि  </a:t>
            </a:r>
          </a:p>
          <a:p>
            <a:pPr marL="457200" indent="-457200">
              <a:lnSpc>
                <a:spcPct val="150000"/>
              </a:lnSpc>
              <a:buFont typeface="Wingdings" panose="05000000000000000000" pitchFamily="2" charset="2"/>
              <a:buChar char="ü"/>
            </a:pPr>
            <a:r>
              <a:rPr lang="ne-NP" sz="2400" dirty="0">
                <a:cs typeface="Kalimati" pitchFamily="2"/>
              </a:rPr>
              <a:t>लगत १ क भर्ने तरिका</a:t>
            </a:r>
          </a:p>
          <a:p>
            <a:pPr marL="0" indent="0">
              <a:lnSpc>
                <a:spcPct val="150000"/>
              </a:lnSpc>
              <a:buNone/>
            </a:pPr>
            <a:endParaRPr lang="ne-NP" sz="2400" dirty="0" smtClean="0">
              <a:solidFill>
                <a:srgbClr val="002060"/>
              </a:solidFill>
              <a:latin typeface="Preeti"/>
              <a:cs typeface="Kalimati" pitchFamily="2"/>
            </a:endParaRPr>
          </a:p>
          <a:p>
            <a:pPr marL="0" indent="0">
              <a:lnSpc>
                <a:spcPct val="150000"/>
              </a:lnSpc>
              <a:spcAft>
                <a:spcPts val="600"/>
              </a:spcAft>
              <a:buNone/>
            </a:pPr>
            <a:endParaRPr lang="en-US" sz="2400" dirty="0"/>
          </a:p>
          <a:p>
            <a:pPr marL="0" indent="0">
              <a:buNone/>
            </a:pPr>
            <a:endParaRPr lang="en-US" sz="2400" dirty="0"/>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0" y="685801"/>
            <a:ext cx="12192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सारांश तथा निष्कर्ष</a:t>
            </a:r>
          </a:p>
        </p:txBody>
      </p:sp>
    </p:spTree>
    <p:extLst>
      <p:ext uri="{BB962C8B-B14F-4D97-AF65-F5344CB8AC3E}">
        <p14:creationId xmlns:p14="http://schemas.microsoft.com/office/powerpoint/2010/main" val="2771149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2286000"/>
            <a:ext cx="11430000" cy="3429000"/>
          </a:xfrm>
          <a:noFill/>
          <a:ln>
            <a:noFill/>
          </a:ln>
          <a:effectLst/>
        </p:spPr>
        <p:txBody>
          <a:bodyPr>
            <a:noAutofit/>
          </a:bodyPr>
          <a:lstStyle/>
          <a:p>
            <a:pPr marL="0" indent="0" algn="ctr">
              <a:lnSpc>
                <a:spcPct val="150000"/>
              </a:lnSpc>
              <a:buNone/>
            </a:pPr>
            <a:r>
              <a:rPr lang="ne-NP" sz="4400" dirty="0" smtClean="0">
                <a:cs typeface="Kalimati" pitchFamily="2"/>
              </a:rPr>
              <a:t/>
            </a:r>
            <a:br>
              <a:rPr lang="ne-NP" sz="4400" dirty="0" smtClean="0">
                <a:cs typeface="Kalimati" pitchFamily="2"/>
              </a:rPr>
            </a:br>
            <a:r>
              <a:rPr lang="ne-NP" sz="4800" b="1" dirty="0">
                <a:solidFill>
                  <a:srgbClr val="0070C0"/>
                </a:solidFill>
                <a:cs typeface="Kalimati" pitchFamily="2"/>
              </a:rPr>
              <a:t>धन्यवाद ! </a:t>
            </a:r>
            <a:endParaRPr lang="en-US" sz="4800" b="1" dirty="0">
              <a:solidFill>
                <a:srgbClr val="0070C0"/>
              </a:solidFill>
              <a:cs typeface="Kalimati" pitchFamily="2"/>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609600" y="813116"/>
            <a:ext cx="11049000" cy="12442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200" b="1" dirty="0">
                <a:solidFill>
                  <a:srgbClr val="0070C0"/>
                </a:solidFill>
                <a:cs typeface="Kalimati" pitchFamily="2"/>
              </a:rPr>
              <a:t>विस्तृत जानकारीका लागि </a:t>
            </a:r>
            <a:r>
              <a:rPr lang="ne-NP" sz="2200" b="1" dirty="0" smtClean="0">
                <a:solidFill>
                  <a:srgbClr val="0070C0"/>
                </a:solidFill>
                <a:cs typeface="Kalimati" pitchFamily="2"/>
              </a:rPr>
              <a:t>गणक पुस्तिकाको पेज </a:t>
            </a:r>
            <a:r>
              <a:rPr lang="ne-NP" sz="2200" b="1" dirty="0" smtClean="0">
                <a:solidFill>
                  <a:srgbClr val="0070C0"/>
                </a:solidFill>
                <a:cs typeface="Kalimati" pitchFamily="2"/>
              </a:rPr>
              <a:t>२० </a:t>
            </a:r>
            <a:r>
              <a:rPr lang="ne-NP" sz="2200" b="1" dirty="0" smtClean="0">
                <a:solidFill>
                  <a:srgbClr val="0070C0"/>
                </a:solidFill>
                <a:cs typeface="Kalimati" pitchFamily="2"/>
              </a:rPr>
              <a:t>देखि </a:t>
            </a:r>
            <a:r>
              <a:rPr lang="ne-NP" sz="2200" b="1" dirty="0" smtClean="0">
                <a:solidFill>
                  <a:srgbClr val="0070C0"/>
                </a:solidFill>
                <a:cs typeface="Kalimati" pitchFamily="2"/>
              </a:rPr>
              <a:t>२६ </a:t>
            </a:r>
            <a:r>
              <a:rPr lang="ne-NP" sz="2200" b="1" dirty="0" smtClean="0">
                <a:solidFill>
                  <a:srgbClr val="0070C0"/>
                </a:solidFill>
                <a:cs typeface="Kalimati" pitchFamily="2"/>
              </a:rPr>
              <a:t>सम्म र सुपरिवेक्षक </a:t>
            </a:r>
            <a:r>
              <a:rPr lang="ne-NP" sz="2200" b="1" dirty="0">
                <a:solidFill>
                  <a:srgbClr val="0070C0"/>
                </a:solidFill>
                <a:cs typeface="Kalimati" pitchFamily="2"/>
              </a:rPr>
              <a:t>पुस्तिकाको पेज </a:t>
            </a:r>
            <a:r>
              <a:rPr lang="ne-NP" sz="2200" b="1" dirty="0" smtClean="0">
                <a:solidFill>
                  <a:srgbClr val="0070C0"/>
                </a:solidFill>
                <a:cs typeface="Kalimati" pitchFamily="2"/>
              </a:rPr>
              <a:t>४३ देखि ६५ सम्म </a:t>
            </a:r>
            <a:r>
              <a:rPr lang="ne-NP" sz="2200" b="1" dirty="0">
                <a:solidFill>
                  <a:srgbClr val="0070C0"/>
                </a:solidFill>
                <a:cs typeface="Kalimati" pitchFamily="2"/>
              </a:rPr>
              <a:t>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11480800" cy="4953000"/>
          </a:xfrm>
          <a:noFill/>
        </p:spPr>
        <p:txBody>
          <a:bodyPr>
            <a:normAutofit/>
          </a:bodyPr>
          <a:lstStyle/>
          <a:p>
            <a:pPr algn="just">
              <a:lnSpc>
                <a:spcPct val="150000"/>
              </a:lnSpc>
            </a:pPr>
            <a:r>
              <a:rPr lang="ne-NP" sz="2400" dirty="0">
                <a:solidFill>
                  <a:schemeClr val="dk1"/>
                </a:solidFill>
                <a:cs typeface="Kalimati" pitchFamily="2"/>
              </a:rPr>
              <a:t>पहिलो वर्गमा पर्ने सवै कृषि–चलनहरूलाई क्रमसङ्ख्या दिइसकेपछि(अन्तिम पाना सम्म पुगेपछि) दोश्रो वर्गमा पर्ने सवै चलनहरूका लागि महल ९ मा सिलसिलेवार नम्बर लेख्दै जानु पर्छ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यसरी </a:t>
            </a:r>
            <a:r>
              <a:rPr lang="ne-NP" sz="2400" dirty="0">
                <a:solidFill>
                  <a:schemeClr val="dk1"/>
                </a:solidFill>
                <a:cs typeface="Kalimati" pitchFamily="2"/>
              </a:rPr>
              <a:t>नम्बर लेख्दा याद गर्नुपर्ने कुरा के छ भने महल ९ मा सिलसिलेवार नम्बर पाउने पहिलो कृषि चलन वा मुख्य कृषकको क्रमसङ्ख्या महल ८ मा लेखिएको क्रमसङ्ख्या भन्दा लगत्तै </a:t>
            </a:r>
            <a:r>
              <a:rPr lang="ne-NP" sz="2400" dirty="0" smtClean="0">
                <a:solidFill>
                  <a:schemeClr val="dk1"/>
                </a:solidFill>
                <a:cs typeface="Kalimati" pitchFamily="2"/>
              </a:rPr>
              <a:t>पछिको (माथिल्लो</a:t>
            </a:r>
            <a:r>
              <a:rPr lang="ne-NP" sz="2400" dirty="0">
                <a:solidFill>
                  <a:schemeClr val="dk1"/>
                </a:solidFill>
                <a:cs typeface="Kalimati" pitchFamily="2"/>
              </a:rPr>
              <a:t>) सङ्ख्या हुनु पर्दछ </a:t>
            </a:r>
            <a:r>
              <a:rPr lang="ne-NP" sz="2400" dirty="0" smtClean="0">
                <a:solidFill>
                  <a:schemeClr val="dk1"/>
                </a:solidFill>
                <a:cs typeface="Kalimati" pitchFamily="2"/>
              </a:rPr>
              <a:t>।</a:t>
            </a:r>
            <a:endParaRPr lang="ne-NP" sz="2400" dirty="0">
              <a:solidFill>
                <a:schemeClr val="dk1"/>
              </a:solidFill>
              <a:cs typeface="Kalimati" pitchFamily="2"/>
            </a:endParaRPr>
          </a:p>
          <a:p>
            <a:pPr algn="just">
              <a:lnSpc>
                <a:spcPct val="150000"/>
              </a:lnSpc>
            </a:pPr>
            <a:r>
              <a:rPr lang="ne-NP" sz="2400" dirty="0" smtClean="0">
                <a:solidFill>
                  <a:schemeClr val="dk1"/>
                </a:solidFill>
                <a:cs typeface="Kalimati" pitchFamily="2"/>
              </a:rPr>
              <a:t>माथि </a:t>
            </a:r>
            <a:r>
              <a:rPr lang="ne-NP" sz="2400" dirty="0">
                <a:solidFill>
                  <a:schemeClr val="dk1"/>
                </a:solidFill>
                <a:cs typeface="Kalimati" pitchFamily="2"/>
              </a:rPr>
              <a:t>भनिएबमोजिम क्रम नछुटाई महल १० र महल ११ मा क्रमशः तेश्रो र चौथो वर्गमा पर्ने कृषि–चलन वा मुख्य कृषकहरू छुट्याई सिलसिलेवार नम्बर लेख्नु पर्दछ </a:t>
            </a:r>
            <a:r>
              <a:rPr lang="ne-NP" sz="2400" dirty="0" smtClean="0">
                <a:solidFill>
                  <a:schemeClr val="dk1"/>
                </a:solidFill>
                <a:cs typeface="Kalimati" pitchFamily="2"/>
              </a:rPr>
              <a:t>।</a:t>
            </a:r>
          </a:p>
          <a:p>
            <a:pPr algn="just"/>
            <a:endParaRPr lang="ne-NP" sz="2400" dirty="0">
              <a:solidFill>
                <a:schemeClr val="dk1"/>
              </a:solidFill>
              <a:cs typeface="Kalimati" pitchFamily="2"/>
            </a:endParaRPr>
          </a:p>
          <a:p>
            <a:pPr marL="0" indent="0">
              <a:buNone/>
            </a:pP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5</a:t>
            </a:fld>
            <a:endParaRPr lang="en-US" sz="1800" dirty="0">
              <a:latin typeface="Fontasy Himali" pitchFamily="82" charset="0"/>
            </a:endParaRPr>
          </a:p>
        </p:txBody>
      </p:sp>
      <p:sp>
        <p:nvSpPr>
          <p:cNvPr id="7" name="Title 1"/>
          <p:cNvSpPr>
            <a:spLocks noGrp="1"/>
          </p:cNvSpPr>
          <p:nvPr>
            <p:ph type="title"/>
          </p:nvPr>
        </p:nvSpPr>
        <p:spPr>
          <a:xfrm>
            <a:off x="533400" y="685800"/>
            <a:ext cx="10972800" cy="639762"/>
          </a:xfrm>
          <a:noFill/>
        </p:spPr>
        <p:txBody>
          <a:bodyPr>
            <a:normAutofit fontScale="90000"/>
          </a:bodyPr>
          <a:lstStyle/>
          <a:p>
            <a:r>
              <a:rPr lang="ne-NP" sz="3100" b="1" dirty="0" smtClean="0">
                <a:cs typeface="Kalimati" pitchFamily="2"/>
              </a:rPr>
              <a:t>कृषक </a:t>
            </a:r>
            <a:r>
              <a:rPr lang="ne-NP" sz="3100" b="1" dirty="0">
                <a:cs typeface="Kalimati" pitchFamily="2"/>
              </a:rPr>
              <a:t>परिवार छनोट विधि </a:t>
            </a:r>
            <a:r>
              <a:rPr lang="ne-NP" sz="3100" b="1" dirty="0" smtClean="0">
                <a:cs typeface="Kalimati" pitchFamily="2"/>
              </a:rPr>
              <a:t> </a:t>
            </a:r>
            <a:r>
              <a:rPr lang="ne-NP" sz="2700" b="1" dirty="0">
                <a:cs typeface="Kalimati" pitchFamily="2"/>
              </a:rPr>
              <a:t/>
            </a:r>
            <a:br>
              <a:rPr lang="ne-NP" sz="2700" b="1" dirty="0">
                <a:cs typeface="Kalimati" pitchFamily="2"/>
              </a:rPr>
            </a:br>
            <a:r>
              <a:rPr lang="ne-NP" sz="2700" b="1" dirty="0" smtClean="0">
                <a:cs typeface="Kalimati" pitchFamily="2"/>
              </a:rPr>
              <a:t/>
            </a:r>
            <a:br>
              <a:rPr lang="ne-NP" sz="2700" b="1" dirty="0" smtClean="0">
                <a:cs typeface="Kalimati" pitchFamily="2"/>
              </a:rPr>
            </a:br>
            <a:endParaRPr lang="en-US" sz="2700" b="1" dirty="0">
              <a:cs typeface="Kalimati" pitchFamily="2"/>
            </a:endParaRPr>
          </a:p>
        </p:txBody>
      </p:sp>
    </p:spTree>
    <p:extLst>
      <p:ext uri="{BB962C8B-B14F-4D97-AF65-F5344CB8AC3E}">
        <p14:creationId xmlns:p14="http://schemas.microsoft.com/office/powerpoint/2010/main" val="2782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11811000" cy="4800600"/>
          </a:xfrm>
          <a:noFill/>
        </p:spPr>
        <p:txBody>
          <a:bodyPr>
            <a:normAutofit/>
          </a:bodyPr>
          <a:lstStyle/>
          <a:p>
            <a:pPr algn="just">
              <a:lnSpc>
                <a:spcPct val="150000"/>
              </a:lnSpc>
            </a:pPr>
            <a:r>
              <a:rPr lang="ne-NP" sz="2400" dirty="0">
                <a:solidFill>
                  <a:schemeClr val="dk1"/>
                </a:solidFill>
                <a:cs typeface="Kalimati" pitchFamily="2"/>
              </a:rPr>
              <a:t>उदाहरणः तराईमा पर्ने कुनै जिल्लाको एक वडामा जम्मा १०९ कृषि–चलन (अथवा मुख्य कृषक) छन्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यी </a:t>
            </a:r>
            <a:r>
              <a:rPr lang="ne-NP" sz="2400" dirty="0">
                <a:solidFill>
                  <a:schemeClr val="dk1"/>
                </a:solidFill>
                <a:cs typeface="Kalimati" pitchFamily="2"/>
              </a:rPr>
              <a:t>चलनहरूमध्ये ७२ चलन प्रत्येकमा जग्गाको क्षेत्रफल १ विघाभन्दा कम छ, यी चलनहरूको सिलसिलेवार नम्बर महल ८ मा लेखिन्छ । </a:t>
            </a:r>
            <a:endParaRPr lang="ne-NP" sz="2400" dirty="0" smtClean="0">
              <a:solidFill>
                <a:schemeClr val="dk1"/>
              </a:solidFill>
              <a:cs typeface="Kalimati" pitchFamily="2"/>
            </a:endParaRPr>
          </a:p>
          <a:p>
            <a:pPr algn="just">
              <a:lnSpc>
                <a:spcPct val="150000"/>
              </a:lnSpc>
            </a:pPr>
            <a:r>
              <a:rPr lang="ne-NP" sz="2400" dirty="0" smtClean="0">
                <a:solidFill>
                  <a:schemeClr val="dk1"/>
                </a:solidFill>
                <a:cs typeface="Kalimati" pitchFamily="2"/>
              </a:rPr>
              <a:t>३१ </a:t>
            </a:r>
            <a:r>
              <a:rPr lang="ne-NP" sz="2400" dirty="0">
                <a:solidFill>
                  <a:schemeClr val="dk1"/>
                </a:solidFill>
                <a:cs typeface="Kalimati" pitchFamily="2"/>
              </a:rPr>
              <a:t>वटा चलनहरूमा १ विघा वा सोभन्दा वढी तर ३ विघाभन्दा कम जग्गा भएको हुनाले यी चलनहरूको सिलसिलेवार नम्बर महल ९ मा लेखिन्छ </a:t>
            </a:r>
            <a:r>
              <a:rPr lang="ne-NP" sz="2400" dirty="0" smtClean="0">
                <a:solidFill>
                  <a:schemeClr val="dk1"/>
                </a:solidFill>
                <a:cs typeface="Kalimati" pitchFamily="2"/>
              </a:rPr>
              <a:t>।</a:t>
            </a:r>
          </a:p>
          <a:p>
            <a:pPr algn="just">
              <a:lnSpc>
                <a:spcPct val="150000"/>
              </a:lnSpc>
            </a:pPr>
            <a:r>
              <a:rPr lang="ne-NP" sz="2400" dirty="0" smtClean="0">
                <a:solidFill>
                  <a:schemeClr val="dk1"/>
                </a:solidFill>
                <a:cs typeface="Kalimati" pitchFamily="2"/>
              </a:rPr>
              <a:t>४ </a:t>
            </a:r>
            <a:r>
              <a:rPr lang="ne-NP" sz="2400" dirty="0">
                <a:solidFill>
                  <a:schemeClr val="dk1"/>
                </a:solidFill>
                <a:cs typeface="Kalimati" pitchFamily="2"/>
              </a:rPr>
              <a:t>वटा चलनहरू प्रत्येकमा ३ विघा वा त्योभन्दा बढी  जग्गा भएकोले महल १० मा  र वाँकी २ चलनहरूमा पाल्तु चौपाया र पक्षीहरू मात्र भएकोले  महल ११ मा पर्दछन् </a:t>
            </a:r>
            <a:r>
              <a:rPr lang="ne-NP" sz="2400" dirty="0" smtClean="0">
                <a:solidFill>
                  <a:schemeClr val="dk1"/>
                </a:solidFill>
                <a:cs typeface="Kalimati" pitchFamily="2"/>
              </a:rPr>
              <a:t>।</a:t>
            </a: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6</a:t>
            </a:fld>
            <a:endParaRPr lang="en-US" sz="1800" dirty="0">
              <a:latin typeface="Fontasy Himali" pitchFamily="82" charset="0"/>
            </a:endParaRPr>
          </a:p>
        </p:txBody>
      </p:sp>
      <p:sp>
        <p:nvSpPr>
          <p:cNvPr id="7" name="Title 1"/>
          <p:cNvSpPr>
            <a:spLocks noGrp="1"/>
          </p:cNvSpPr>
          <p:nvPr>
            <p:ph type="title"/>
          </p:nvPr>
        </p:nvSpPr>
        <p:spPr>
          <a:xfrm>
            <a:off x="533400" y="762000"/>
            <a:ext cx="10972800" cy="762000"/>
          </a:xfrm>
          <a:noFill/>
        </p:spPr>
        <p:txBody>
          <a:bodyPr>
            <a:noAutofit/>
          </a:bodyPr>
          <a:lstStyle/>
          <a:p>
            <a:r>
              <a:rPr lang="ne-NP" sz="2800" b="1" dirty="0" smtClean="0">
                <a:cs typeface="Kalimati" pitchFamily="2"/>
              </a:rPr>
              <a:t>कृषक </a:t>
            </a:r>
            <a:r>
              <a:rPr lang="ne-NP" sz="2800" b="1" dirty="0">
                <a:cs typeface="Kalimati" pitchFamily="2"/>
              </a:rPr>
              <a:t>परिवार छनोट विधि </a:t>
            </a:r>
            <a:r>
              <a:rPr lang="ne-NP" sz="2800" b="1" dirty="0" smtClean="0">
                <a:cs typeface="Kalimati" pitchFamily="2"/>
              </a:rPr>
              <a:t> </a:t>
            </a:r>
            <a:r>
              <a:rPr lang="ne-NP" sz="2800" b="1" dirty="0">
                <a:solidFill>
                  <a:schemeClr val="bg1"/>
                </a:solidFill>
                <a:cs typeface="Kalimati" pitchFamily="2"/>
              </a:rPr>
              <a:t/>
            </a:r>
            <a:br>
              <a:rPr lang="ne-NP" sz="2800" b="1" dirty="0">
                <a:solidFill>
                  <a:schemeClr val="bg1"/>
                </a:solidFill>
                <a:cs typeface="Kalimati" pitchFamily="2"/>
              </a:rPr>
            </a:br>
            <a:r>
              <a:rPr lang="ne-NP" sz="2800" b="1" dirty="0" smtClean="0">
                <a:solidFill>
                  <a:schemeClr val="bg1"/>
                </a:solidFill>
                <a:cs typeface="Kalimati" pitchFamily="2"/>
              </a:rPr>
              <a:t/>
            </a:r>
            <a:br>
              <a:rPr lang="ne-NP" sz="2800" b="1" dirty="0" smtClean="0">
                <a:solidFill>
                  <a:schemeClr val="bg1"/>
                </a:solidFill>
                <a:cs typeface="Kalimati" pitchFamily="2"/>
              </a:rPr>
            </a:br>
            <a:endParaRPr lang="en-US" sz="2800" b="1" dirty="0">
              <a:solidFill>
                <a:schemeClr val="bg1"/>
              </a:solidFill>
              <a:cs typeface="Kalimati" pitchFamily="2"/>
            </a:endParaRPr>
          </a:p>
        </p:txBody>
      </p:sp>
    </p:spTree>
    <p:extLst>
      <p:ext uri="{BB962C8B-B14F-4D97-AF65-F5344CB8AC3E}">
        <p14:creationId xmlns:p14="http://schemas.microsoft.com/office/powerpoint/2010/main" val="276696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lgn="just">
              <a:lnSpc>
                <a:spcPct val="150000"/>
              </a:lnSpc>
            </a:pPr>
            <a:r>
              <a:rPr lang="ne-NP" sz="2400" dirty="0">
                <a:solidFill>
                  <a:prstClr val="black"/>
                </a:solidFill>
                <a:cs typeface="Kalimati" pitchFamily="2"/>
              </a:rPr>
              <a:t>यी १०९ कृषि–चलनहरूमध्ये ७२ वटा चलनहरूले लगत १ को महल ८ मा १, २, ३, ... ..., ७१ र ७२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३१ </a:t>
            </a:r>
            <a:r>
              <a:rPr lang="ne-NP" sz="2400" dirty="0">
                <a:solidFill>
                  <a:prstClr val="black"/>
                </a:solidFill>
                <a:cs typeface="Kalimati" pitchFamily="2"/>
              </a:rPr>
              <a:t>वटा चलनहरूले महल ९ मा ७३ देखि १०३ सम्मको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यसपछि </a:t>
            </a:r>
            <a:r>
              <a:rPr lang="ne-NP" sz="2400" dirty="0">
                <a:solidFill>
                  <a:prstClr val="black"/>
                </a:solidFill>
                <a:cs typeface="Kalimati" pitchFamily="2"/>
              </a:rPr>
              <a:t>४ वटा चलनहरूले महल १० मा १०४ देखि १०७ सम्म र दुईवटा चलनहरूले महल ११ मा अन्तिम १०८ र १०९ क्रमसङ्ख्या पाउँछन्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अर्थात्</a:t>
            </a:r>
            <a:r>
              <a:rPr lang="ne-NP" sz="2400" dirty="0">
                <a:solidFill>
                  <a:prstClr val="black"/>
                </a:solidFill>
                <a:cs typeface="Kalimati" pitchFamily="2"/>
              </a:rPr>
              <a:t>, अन्तिम क्रमसङ्ख्याले त्यस गणना क्षेत्रको जम्मा कृषि–चलनको सङ्ख्या जनाउँछ । यो अभ्यासलाई अनुसूची १ मा देखाइएको छ । </a:t>
            </a:r>
            <a:endParaRPr lang="en-US" sz="2400" dirty="0" smtClean="0">
              <a:solidFill>
                <a:prstClr val="black"/>
              </a:solidFill>
              <a:cs typeface="Kalimati" pitchFamily="2"/>
            </a:endParaRPr>
          </a:p>
          <a:p>
            <a:pPr lvl="0" algn="just">
              <a:lnSpc>
                <a:spcPct val="150000"/>
              </a:lnSpc>
            </a:pPr>
            <a:r>
              <a:rPr lang="ne-NP" sz="2400" dirty="0" smtClean="0">
                <a:solidFill>
                  <a:prstClr val="black"/>
                </a:solidFill>
                <a:cs typeface="Kalimati" pitchFamily="2"/>
              </a:rPr>
              <a:t>त्यसैगरी </a:t>
            </a:r>
            <a:r>
              <a:rPr lang="ne-NP" sz="2400" dirty="0">
                <a:solidFill>
                  <a:prstClr val="black"/>
                </a:solidFill>
                <a:cs typeface="Kalimati" pitchFamily="2"/>
              </a:rPr>
              <a:t>तराई बाहेकका अन्य जिल्ला जहाँ क्षेत्रफलको एकाई रोपनी प्रयोग गरिन्छ त्यसको उदाहरण अनुसूची २ मा दिइएको छ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z="1800" smtClean="0">
                <a:latin typeface="Fontasy Himali" pitchFamily="82" charset="0"/>
              </a:rPr>
              <a:pPr/>
              <a:t>7</a:t>
            </a:fld>
            <a:endParaRPr lang="en-US" sz="1800" dirty="0">
              <a:latin typeface="Fontasy Himali" pitchFamily="82" charset="0"/>
            </a:endParaRPr>
          </a:p>
        </p:txBody>
      </p:sp>
      <p:sp>
        <p:nvSpPr>
          <p:cNvPr id="5" name="Title 1"/>
          <p:cNvSpPr>
            <a:spLocks noGrp="1"/>
          </p:cNvSpPr>
          <p:nvPr>
            <p:ph type="title"/>
          </p:nvPr>
        </p:nvSpPr>
        <p:spPr>
          <a:xfrm>
            <a:off x="533400" y="762000"/>
            <a:ext cx="10972800" cy="457200"/>
          </a:xfrm>
          <a:noFill/>
        </p:spPr>
        <p:txBody>
          <a:bodyPr>
            <a:noAutofit/>
          </a:bodyPr>
          <a:lstStyle/>
          <a:p>
            <a:r>
              <a:rPr lang="ne-NP" sz="2800" b="1" dirty="0" smtClean="0">
                <a:cs typeface="Kalimati" pitchFamily="2"/>
              </a:rPr>
              <a:t>कृषक </a:t>
            </a:r>
            <a:r>
              <a:rPr lang="ne-NP" sz="2800" b="1" dirty="0">
                <a:cs typeface="Kalimati" pitchFamily="2"/>
              </a:rPr>
              <a:t>परिवार छनोट विधि </a:t>
            </a:r>
            <a:r>
              <a:rPr lang="ne-NP" sz="2800" b="1" dirty="0">
                <a:solidFill>
                  <a:schemeClr val="bg1"/>
                </a:solidFill>
                <a:cs typeface="Kalimati" pitchFamily="2"/>
              </a:rPr>
              <a:t/>
            </a:r>
            <a:br>
              <a:rPr lang="ne-NP" sz="2800" b="1" dirty="0">
                <a:solidFill>
                  <a:schemeClr val="bg1"/>
                </a:solidFill>
                <a:cs typeface="Kalimati" pitchFamily="2"/>
              </a:rPr>
            </a:br>
            <a:r>
              <a:rPr lang="ne-NP" sz="2800" b="1" dirty="0" smtClean="0">
                <a:solidFill>
                  <a:schemeClr val="bg1"/>
                </a:solidFill>
                <a:cs typeface="Kalimati" pitchFamily="2"/>
              </a:rPr>
              <a:t/>
            </a:r>
            <a:br>
              <a:rPr lang="ne-NP" sz="2800" b="1" dirty="0" smtClean="0">
                <a:solidFill>
                  <a:schemeClr val="bg1"/>
                </a:solidFill>
                <a:cs typeface="Kalimati" pitchFamily="2"/>
              </a:rPr>
            </a:br>
            <a:endParaRPr lang="en-US" sz="2800" b="1" dirty="0">
              <a:solidFill>
                <a:schemeClr val="bg1"/>
              </a:solidFill>
              <a:cs typeface="Kalimati" pitchFamily="2"/>
            </a:endParaRPr>
          </a:p>
        </p:txBody>
      </p:sp>
    </p:spTree>
    <p:extLst>
      <p:ext uri="{BB962C8B-B14F-4D97-AF65-F5344CB8AC3E}">
        <p14:creationId xmlns:p14="http://schemas.microsoft.com/office/powerpoint/2010/main" val="60987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715962"/>
          </a:xfrm>
        </p:spPr>
        <p:txBody>
          <a:bodyPr>
            <a:normAutofit fontScale="90000"/>
          </a:bodyPr>
          <a:lstStyle/>
          <a:p>
            <a:r>
              <a:rPr lang="ne-NP" dirty="0" smtClean="0"/>
              <a:t/>
            </a:r>
            <a:br>
              <a:rPr lang="ne-NP" dirty="0" smtClean="0"/>
            </a:br>
            <a:endParaRPr lang="en-US" dirty="0"/>
          </a:p>
        </p:txBody>
      </p:sp>
      <p:sp>
        <p:nvSpPr>
          <p:cNvPr id="3" name="Content Placeholder 2"/>
          <p:cNvSpPr>
            <a:spLocks noGrp="1"/>
          </p:cNvSpPr>
          <p:nvPr>
            <p:ph idx="1"/>
          </p:nvPr>
        </p:nvSpPr>
        <p:spPr>
          <a:xfrm>
            <a:off x="203200" y="1131012"/>
            <a:ext cx="11785600" cy="5574587"/>
          </a:xfrm>
          <a:noFill/>
        </p:spPr>
        <p:txBody>
          <a:bodyPr>
            <a:normAutofit/>
          </a:bodyPr>
          <a:lstStyle/>
          <a:p>
            <a:pPr algn="just">
              <a:lnSpc>
                <a:spcPct val="150000"/>
              </a:lnSpc>
            </a:pPr>
            <a:r>
              <a:rPr lang="ne-NP" sz="2100" dirty="0">
                <a:solidFill>
                  <a:schemeClr val="dk1"/>
                </a:solidFill>
                <a:cs typeface="Kalimati" pitchFamily="2"/>
              </a:rPr>
              <a:t>लगत १ बाट विगतका गणनामा </a:t>
            </a:r>
            <a:r>
              <a:rPr lang="ne-NP" sz="2100" dirty="0" smtClean="0">
                <a:solidFill>
                  <a:schemeClr val="dk1"/>
                </a:solidFill>
                <a:cs typeface="Kalimati" pitchFamily="2"/>
              </a:rPr>
              <a:t>झै</a:t>
            </a:r>
            <a:r>
              <a:rPr lang="en-US" sz="2100" dirty="0" smtClean="0">
                <a:solidFill>
                  <a:schemeClr val="dk1"/>
                </a:solidFill>
                <a:cs typeface="Kalimati" pitchFamily="2"/>
              </a:rPr>
              <a:t> </a:t>
            </a:r>
            <a:r>
              <a:rPr lang="ne-NP" sz="2100" dirty="0" smtClean="0">
                <a:solidFill>
                  <a:schemeClr val="dk1"/>
                </a:solidFill>
                <a:cs typeface="Kalimati" pitchFamily="2"/>
              </a:rPr>
              <a:t>सामान्यतया </a:t>
            </a:r>
            <a:r>
              <a:rPr lang="ne-NP" sz="2100" dirty="0">
                <a:solidFill>
                  <a:schemeClr val="dk1"/>
                </a:solidFill>
                <a:cs typeface="Kalimati" pitchFamily="2"/>
              </a:rPr>
              <a:t>२५ </a:t>
            </a:r>
            <a:r>
              <a:rPr lang="ne-NP" sz="2100" dirty="0" smtClean="0">
                <a:solidFill>
                  <a:schemeClr val="dk1"/>
                </a:solidFill>
                <a:cs typeface="Kalimati" pitchFamily="2"/>
              </a:rPr>
              <a:t>(कम्तीमा </a:t>
            </a:r>
            <a:r>
              <a:rPr lang="ne-NP" sz="2100" dirty="0">
                <a:solidFill>
                  <a:schemeClr val="dk1"/>
                </a:solidFill>
                <a:cs typeface="Kalimati" pitchFamily="2"/>
              </a:rPr>
              <a:t>२० र वढीमा ३० </a:t>
            </a:r>
            <a:r>
              <a:rPr lang="ne-NP" sz="2100" dirty="0" smtClean="0">
                <a:solidFill>
                  <a:schemeClr val="dk1"/>
                </a:solidFill>
                <a:cs typeface="Kalimati" pitchFamily="2"/>
              </a:rPr>
              <a:t>वटा) </a:t>
            </a:r>
            <a:r>
              <a:rPr lang="ne-NP" sz="2100" dirty="0">
                <a:solidFill>
                  <a:schemeClr val="dk1"/>
                </a:solidFill>
                <a:cs typeface="Kalimati" pitchFamily="2"/>
              </a:rPr>
              <a:t>कृषि–चलनहरू छनोट गरी तिनीहरूको मात्र लगत २ (कृषक परिवार प्रश्नावली) भर्नुपर्दछ तापनि एउटा गणना क्षेत्रमा गणना गर्नुपर्ने चलनहरूको सङ्ख्या विभागले उपलब्ध गराएको राष्टिय जनगणनाबाट प्राप्त कृषिचलन संख्या र हाल लगत १ बाट कायम भएको कृषिचलन संख्यामा भरपर्दछ </a:t>
            </a:r>
            <a:r>
              <a:rPr lang="ne-NP" sz="2100" dirty="0" smtClean="0">
                <a:solidFill>
                  <a:schemeClr val="dk1"/>
                </a:solidFill>
                <a:cs typeface="Kalimati" pitchFamily="2"/>
              </a:rPr>
              <a:t>।</a:t>
            </a:r>
            <a:r>
              <a:rPr lang="ne-NP" sz="2100" dirty="0">
                <a:solidFill>
                  <a:schemeClr val="dk1"/>
                </a:solidFill>
                <a:cs typeface="Kalimati" pitchFamily="2"/>
              </a:rPr>
              <a:t> </a:t>
            </a:r>
            <a:endParaRPr lang="en-US" sz="2100" dirty="0" smtClean="0">
              <a:solidFill>
                <a:schemeClr val="dk1"/>
              </a:solidFill>
              <a:cs typeface="Kalimati" pitchFamily="2"/>
            </a:endParaRPr>
          </a:p>
          <a:p>
            <a:pPr marL="0" indent="0" algn="just">
              <a:lnSpc>
                <a:spcPct val="150000"/>
              </a:lnSpc>
              <a:buNone/>
            </a:pPr>
            <a:r>
              <a:rPr lang="ne-NP" sz="2100" b="1" dirty="0" smtClean="0">
                <a:solidFill>
                  <a:schemeClr val="dk1"/>
                </a:solidFill>
                <a:cs typeface="Kalimati" pitchFamily="2"/>
              </a:rPr>
              <a:t>कृषिचलन</a:t>
            </a:r>
            <a:r>
              <a:rPr lang="en-US" sz="2100" b="1" dirty="0" smtClean="0">
                <a:solidFill>
                  <a:schemeClr val="dk1"/>
                </a:solidFill>
                <a:cs typeface="Kalimati" pitchFamily="2"/>
              </a:rPr>
              <a:t>  </a:t>
            </a:r>
            <a:r>
              <a:rPr lang="ne-NP" sz="2100" b="1" dirty="0" smtClean="0">
                <a:solidFill>
                  <a:schemeClr val="dk1"/>
                </a:solidFill>
                <a:cs typeface="Kalimati" pitchFamily="2"/>
              </a:rPr>
              <a:t>छनोट </a:t>
            </a:r>
            <a:r>
              <a:rPr lang="ne-NP" sz="2100" b="1" dirty="0">
                <a:solidFill>
                  <a:schemeClr val="dk1"/>
                </a:solidFill>
                <a:cs typeface="Kalimati" pitchFamily="2"/>
              </a:rPr>
              <a:t>संख्या यकिन गर्ने विधि यसप्रकार </a:t>
            </a:r>
            <a:r>
              <a:rPr lang="ne-NP" sz="2100" b="1" dirty="0" smtClean="0">
                <a:solidFill>
                  <a:schemeClr val="dk1"/>
                </a:solidFill>
                <a:cs typeface="Kalimati" pitchFamily="2"/>
              </a:rPr>
              <a:t>छः </a:t>
            </a:r>
          </a:p>
          <a:p>
            <a:pPr algn="just">
              <a:lnSpc>
                <a:spcPct val="150000"/>
              </a:lnSpc>
            </a:pPr>
            <a:r>
              <a:rPr lang="ne-NP" sz="2100" dirty="0">
                <a:solidFill>
                  <a:schemeClr val="dk1"/>
                </a:solidFill>
                <a:cs typeface="Kalimati" pitchFamily="2"/>
              </a:rPr>
              <a:t>सबैभन्दा पहिले लगत १ बाट प्राप्त भएको गणना क्षेत्र भित्रको जम्मा कृषि चलन (अथवा मुख्य कृषक) सङ्ख्यालाई केन्द्रीय तथ्याङ्क विभागबाट (राष्ट्रिय जनगणना २०७८ को आधारमा) उपलव्ध गराइएको गणना क्षेत्र भित्रको जम्मा कृषि चलन सङ्ख्याले भाग गर्नुपर्दछ </a:t>
            </a:r>
            <a:r>
              <a:rPr lang="ne-NP" sz="2100" dirty="0" smtClean="0">
                <a:solidFill>
                  <a:schemeClr val="dk1"/>
                </a:solidFill>
                <a:cs typeface="Kalimati" pitchFamily="2"/>
              </a:rPr>
              <a:t>।</a:t>
            </a:r>
            <a:endParaRPr lang="ne-NP" sz="2100" dirty="0">
              <a:solidFill>
                <a:schemeClr val="dk1"/>
              </a:solidFill>
              <a:cs typeface="Kalimati" pitchFamily="2"/>
            </a:endParaRPr>
          </a:p>
          <a:p>
            <a:pPr algn="just">
              <a:lnSpc>
                <a:spcPct val="150000"/>
              </a:lnSpc>
            </a:pPr>
            <a:r>
              <a:rPr lang="ne-NP" sz="2100" dirty="0" smtClean="0">
                <a:solidFill>
                  <a:schemeClr val="dk1"/>
                </a:solidFill>
                <a:cs typeface="Kalimati" pitchFamily="2"/>
              </a:rPr>
              <a:t>यसरी </a:t>
            </a:r>
            <a:r>
              <a:rPr lang="ne-NP" sz="2100" dirty="0">
                <a:solidFill>
                  <a:schemeClr val="dk1"/>
                </a:solidFill>
                <a:cs typeface="Kalimati" pitchFamily="2"/>
              </a:rPr>
              <a:t>भाग गरेर आएको </a:t>
            </a:r>
            <a:r>
              <a:rPr lang="ne-NP" sz="2100" dirty="0" smtClean="0">
                <a:solidFill>
                  <a:schemeClr val="dk1"/>
                </a:solidFill>
                <a:cs typeface="Kalimati" pitchFamily="2"/>
              </a:rPr>
              <a:t>सङ्ख्याको आधारमा मन्जुसा २ बाट छनोट गर्नुपर्ने कृषि चलन संख्या </a:t>
            </a:r>
            <a:r>
              <a:rPr lang="ne-NP" sz="2100" dirty="0">
                <a:solidFill>
                  <a:schemeClr val="dk1"/>
                </a:solidFill>
                <a:cs typeface="Kalimati" pitchFamily="2"/>
              </a:rPr>
              <a:t>एकिन गर्नु पर्दछ </a:t>
            </a:r>
            <a:r>
              <a:rPr lang="ne-NP" sz="2100" dirty="0" smtClean="0">
                <a:solidFill>
                  <a:schemeClr val="dk1"/>
                </a:solidFill>
                <a:cs typeface="Kalimati" pitchFamily="2"/>
              </a:rPr>
              <a:t>वा </a:t>
            </a:r>
            <a:r>
              <a:rPr lang="ne-NP" sz="2100" dirty="0">
                <a:solidFill>
                  <a:schemeClr val="dk1"/>
                </a:solidFill>
                <a:cs typeface="Kalimati" pitchFamily="2"/>
              </a:rPr>
              <a:t>अनुपातलाई २५ ले गुणन गर्दा कायम हुन आएको सङ्ख्या बराबरको सङ्ख्यामा गणनाको लागि कृषि चलन छनोट गर्नु पर्दछ ।</a:t>
            </a:r>
          </a:p>
          <a:p>
            <a:pPr algn="just">
              <a:lnSpc>
                <a:spcPct val="150000"/>
              </a:lnSpc>
            </a:pPr>
            <a:endParaRPr lang="en-US" sz="2100" dirty="0">
              <a:solidFill>
                <a:schemeClr val="dk1"/>
              </a:solidFill>
              <a:cs typeface="Kalimati" pitchFamily="2"/>
            </a:endParaRPr>
          </a:p>
        </p:txBody>
      </p:sp>
      <p:sp>
        <p:nvSpPr>
          <p:cNvPr id="6" name="Slide Number Placeholder 5"/>
          <p:cNvSpPr>
            <a:spLocks noGrp="1"/>
          </p:cNvSpPr>
          <p:nvPr>
            <p:ph type="sldNum" sz="quarter" idx="12"/>
          </p:nvPr>
        </p:nvSpPr>
        <p:spPr/>
        <p:txBody>
          <a:bodyPr/>
          <a:lstStyle/>
          <a:p>
            <a:fld id="{B6F15528-21DE-4FAA-801E-634DDDAF4B2B}" type="slidenum">
              <a:rPr lang="en-US" sz="1800" smtClean="0">
                <a:latin typeface="Fontasy Himali" pitchFamily="82" charset="0"/>
              </a:rPr>
              <a:pPr/>
              <a:t>8</a:t>
            </a:fld>
            <a:endParaRPr lang="en-US" sz="1800" dirty="0">
              <a:latin typeface="Fontasy Himali" pitchFamily="82" charset="0"/>
            </a:endParaRPr>
          </a:p>
        </p:txBody>
      </p:sp>
      <p:sp>
        <p:nvSpPr>
          <p:cNvPr id="11" name="Title 1"/>
          <p:cNvSpPr txBox="1">
            <a:spLocks/>
          </p:cNvSpPr>
          <p:nvPr/>
        </p:nvSpPr>
        <p:spPr>
          <a:xfrm>
            <a:off x="457200" y="384424"/>
            <a:ext cx="10972800" cy="762000"/>
          </a:xfrm>
          <a:prstGeom prst="rect">
            <a:avLst/>
          </a:prstGeom>
          <a:no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endParaRPr lang="ne-NP" sz="2000" dirty="0" smtClean="0">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solidFill>
                <a:schemeClr val="bg1"/>
              </a:solidFill>
              <a:cs typeface="Kalimati" pitchFamily="2"/>
            </a:endParaRPr>
          </a:p>
          <a:p>
            <a:endParaRPr lang="ne-NP" sz="2000" dirty="0" smtClean="0">
              <a:solidFill>
                <a:schemeClr val="bg1"/>
              </a:solidFill>
              <a:cs typeface="Kalimati" pitchFamily="2"/>
            </a:endParaRPr>
          </a:p>
          <a:p>
            <a:endParaRPr lang="ne-NP" sz="2000" dirty="0">
              <a:cs typeface="Kalimati" pitchFamily="2"/>
            </a:endParaRPr>
          </a:p>
          <a:p>
            <a:endParaRPr lang="ne-NP" sz="2000" dirty="0" smtClean="0">
              <a:cs typeface="Kalimati" pitchFamily="2"/>
            </a:endParaRPr>
          </a:p>
          <a:p>
            <a:endParaRPr lang="ne-NP" sz="2000" dirty="0">
              <a:cs typeface="Kalimati" pitchFamily="2"/>
            </a:endParaRPr>
          </a:p>
          <a:p>
            <a:endParaRPr lang="en-US" sz="9600" b="1" dirty="0" smtClean="0">
              <a:cs typeface="Kalimati" pitchFamily="2"/>
            </a:endParaRPr>
          </a:p>
          <a:p>
            <a:r>
              <a:rPr lang="ne-NP" sz="11200" b="1" dirty="0" smtClean="0">
                <a:cs typeface="Kalimati" pitchFamily="2"/>
              </a:rPr>
              <a:t>कृषक </a:t>
            </a:r>
            <a:r>
              <a:rPr lang="ne-NP" sz="11200" b="1" dirty="0">
                <a:cs typeface="Kalimati" pitchFamily="2"/>
              </a:rPr>
              <a:t>परिवार छनोट विधि </a:t>
            </a:r>
            <a:r>
              <a:rPr lang="ne-NP" sz="11200" b="1" dirty="0">
                <a:solidFill>
                  <a:schemeClr val="bg1"/>
                </a:solidFill>
                <a:cs typeface="Kalimati" pitchFamily="2"/>
              </a:rPr>
              <a:t/>
            </a:r>
            <a:br>
              <a:rPr lang="ne-NP" sz="11200" b="1" dirty="0">
                <a:solidFill>
                  <a:schemeClr val="bg1"/>
                </a:solidFill>
                <a:cs typeface="Kalimati" pitchFamily="2"/>
              </a:rPr>
            </a:br>
            <a:r>
              <a:rPr lang="ne-NP" sz="9600" b="1" dirty="0" smtClean="0">
                <a:solidFill>
                  <a:schemeClr val="bg1"/>
                </a:solidFill>
                <a:cs typeface="Kalimati" pitchFamily="2"/>
              </a:rPr>
              <a:t/>
            </a:r>
            <a:br>
              <a:rPr lang="ne-NP" sz="9600" b="1" dirty="0" smtClean="0">
                <a:solidFill>
                  <a:schemeClr val="bg1"/>
                </a:solidFill>
                <a:cs typeface="Kalimati" pitchFamily="2"/>
              </a:rPr>
            </a:br>
            <a:endParaRPr lang="en-US" sz="9600" b="1" dirty="0">
              <a:solidFill>
                <a:schemeClr val="bg1"/>
              </a:solidFill>
              <a:cs typeface="Kalimati" pitchFamily="2"/>
            </a:endParaRPr>
          </a:p>
        </p:txBody>
      </p:sp>
    </p:spTree>
    <p:extLst>
      <p:ext uri="{BB962C8B-B14F-4D97-AF65-F5344CB8AC3E}">
        <p14:creationId xmlns:p14="http://schemas.microsoft.com/office/powerpoint/2010/main" val="771848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785600" cy="5181600"/>
          </a:xfrm>
          <a:noFill/>
        </p:spPr>
        <p:txBody>
          <a:bodyPr>
            <a:normAutofit/>
          </a:bodyPr>
          <a:lstStyle/>
          <a:p>
            <a:pPr algn="just">
              <a:lnSpc>
                <a:spcPct val="150000"/>
              </a:lnSpc>
            </a:pPr>
            <a:r>
              <a:rPr lang="ne-NP" sz="2000" dirty="0" smtClean="0">
                <a:solidFill>
                  <a:schemeClr val="dk1"/>
                </a:solidFill>
                <a:cs typeface="Kalimati" pitchFamily="2"/>
              </a:rPr>
              <a:t>माथि </a:t>
            </a:r>
            <a:r>
              <a:rPr lang="ne-NP" sz="2000" dirty="0">
                <a:solidFill>
                  <a:schemeClr val="dk1"/>
                </a:solidFill>
                <a:cs typeface="Kalimati" pitchFamily="2"/>
              </a:rPr>
              <a:t>भने वमोजिम सङ्ख्या निर्धारण गर्दा २० भन्दा कम सङ्ख्या आएमा पनि २० वटा चलनको गणना गर्नुपर्दछ, यसै गरी ३० भन्दा वढी सङ्ख्या आएमा पनि ३० वटा चलनको मात्र गणना गर्नुपर्दछ । </a:t>
            </a:r>
            <a:endParaRPr lang="ne-NP" sz="2000" dirty="0" smtClean="0">
              <a:solidFill>
                <a:schemeClr val="dk1"/>
              </a:solidFill>
              <a:cs typeface="Kalimati" pitchFamily="2"/>
            </a:endParaRPr>
          </a:p>
          <a:p>
            <a:pPr algn="just">
              <a:lnSpc>
                <a:spcPct val="150000"/>
              </a:lnSpc>
            </a:pPr>
            <a:r>
              <a:rPr lang="ne-NP" sz="2000" dirty="0" smtClean="0">
                <a:solidFill>
                  <a:schemeClr val="dk1"/>
                </a:solidFill>
                <a:cs typeface="Kalimati" pitchFamily="2"/>
              </a:rPr>
              <a:t>गणना </a:t>
            </a:r>
            <a:r>
              <a:rPr lang="ne-NP" sz="2000" dirty="0">
                <a:solidFill>
                  <a:schemeClr val="dk1"/>
                </a:solidFill>
                <a:cs typeface="Kalimati" pitchFamily="2"/>
              </a:rPr>
              <a:t>क्षेत्रमा गणना </a:t>
            </a:r>
            <a:r>
              <a:rPr lang="ne-NP" sz="2000" dirty="0" smtClean="0">
                <a:solidFill>
                  <a:schemeClr val="dk1"/>
                </a:solidFill>
                <a:cs typeface="Kalimati" pitchFamily="2"/>
              </a:rPr>
              <a:t>गर्नुपर्ने </a:t>
            </a:r>
            <a:r>
              <a:rPr lang="ne-NP" sz="2000" dirty="0">
                <a:solidFill>
                  <a:schemeClr val="dk1"/>
                </a:solidFill>
                <a:cs typeface="Kalimati" pitchFamily="2"/>
              </a:rPr>
              <a:t>सङ्ख्या निश्चित गर्न </a:t>
            </a:r>
            <a:r>
              <a:rPr lang="ne-NP" sz="2000" dirty="0" smtClean="0">
                <a:solidFill>
                  <a:schemeClr val="dk1"/>
                </a:solidFill>
                <a:cs typeface="Kalimati" pitchFamily="2"/>
              </a:rPr>
              <a:t>सुपरिवेकक्षेक पुस्तिकाको मञ्जूषा </a:t>
            </a:r>
            <a:r>
              <a:rPr lang="ne-NP" sz="2000" dirty="0">
                <a:solidFill>
                  <a:schemeClr val="dk1"/>
                </a:solidFill>
                <a:cs typeface="Kalimati" pitchFamily="2"/>
              </a:rPr>
              <a:t>२ ले मद्दत गर्नेछ </a:t>
            </a:r>
            <a:r>
              <a:rPr lang="ne-NP" sz="2000" dirty="0" smtClean="0">
                <a:solidFill>
                  <a:schemeClr val="dk1"/>
                </a:solidFill>
                <a:cs typeface="Kalimati" pitchFamily="2"/>
              </a:rPr>
              <a:t>।</a:t>
            </a:r>
          </a:p>
        </p:txBody>
      </p:sp>
      <p:sp>
        <p:nvSpPr>
          <p:cNvPr id="6" name="Slide Number Placeholder 5"/>
          <p:cNvSpPr>
            <a:spLocks noGrp="1"/>
          </p:cNvSpPr>
          <p:nvPr>
            <p:ph type="sldNum" sz="quarter" idx="12"/>
          </p:nvPr>
        </p:nvSpPr>
        <p:spPr>
          <a:xfrm>
            <a:off x="9220200" y="6406356"/>
            <a:ext cx="2844800" cy="365125"/>
          </a:xfrm>
        </p:spPr>
        <p:txBody>
          <a:bodyPr/>
          <a:lstStyle/>
          <a:p>
            <a:fld id="{B6F15528-21DE-4FAA-801E-634DDDAF4B2B}" type="slidenum">
              <a:rPr lang="en-US" sz="1800" smtClean="0">
                <a:latin typeface="Fontasy Himali" pitchFamily="82" charset="0"/>
              </a:rPr>
              <a:pPr/>
              <a:t>9</a:t>
            </a:fld>
            <a:endParaRPr lang="en-US" sz="1800" dirty="0">
              <a:latin typeface="Fontasy Himali" pitchFamily="82" charset="0"/>
            </a:endParaRPr>
          </a:p>
        </p:txBody>
      </p:sp>
      <p:sp>
        <p:nvSpPr>
          <p:cNvPr id="7" name="Title 1"/>
          <p:cNvSpPr>
            <a:spLocks noGrp="1"/>
          </p:cNvSpPr>
          <p:nvPr>
            <p:ph type="title"/>
          </p:nvPr>
        </p:nvSpPr>
        <p:spPr>
          <a:xfrm>
            <a:off x="609600" y="274638"/>
            <a:ext cx="10972800" cy="868362"/>
          </a:xfrm>
          <a:noFill/>
        </p:spPr>
        <p:txBody>
          <a:bodyPr>
            <a:normAutofit fontScale="90000"/>
          </a:bodyPr>
          <a:lstStyle/>
          <a:p>
            <a:r>
              <a:rPr lang="en-US" sz="2000" dirty="0" smtClean="0">
                <a:cs typeface="Kalimati" pitchFamily="2"/>
              </a:rPr>
              <a:t/>
            </a:r>
            <a:br>
              <a:rPr lang="en-US" sz="2000" dirty="0" smtClean="0">
                <a:cs typeface="Kalimati" pitchFamily="2"/>
              </a:rPr>
            </a:br>
            <a:r>
              <a:rPr lang="en-US" sz="2000" dirty="0" smtClean="0">
                <a:cs typeface="Kalimati" pitchFamily="2"/>
              </a:rPr>
              <a:t/>
            </a:r>
            <a:br>
              <a:rPr lang="en-US" sz="2000" dirty="0" smtClean="0">
                <a:cs typeface="Kalimati" pitchFamily="2"/>
              </a:rPr>
            </a:br>
            <a:r>
              <a:rPr lang="ne-NP" sz="3100" b="1" dirty="0" smtClean="0">
                <a:cs typeface="Kalimati" pitchFamily="2"/>
              </a:rPr>
              <a:t>कृषक </a:t>
            </a:r>
            <a:r>
              <a:rPr lang="ne-NP" sz="3100" b="1" dirty="0">
                <a:cs typeface="Kalimati" pitchFamily="2"/>
              </a:rPr>
              <a:t>परिवार छनोट </a:t>
            </a:r>
            <a:r>
              <a:rPr lang="ne-NP" sz="3100" b="1" dirty="0" smtClean="0">
                <a:cs typeface="Kalimati" pitchFamily="2"/>
              </a:rPr>
              <a:t>विधि</a:t>
            </a:r>
            <a:r>
              <a:rPr lang="ne-NP" sz="3100" b="1" dirty="0">
                <a:cs typeface="Kalimati" pitchFamily="2"/>
              </a:rPr>
              <a:t/>
            </a:r>
            <a:br>
              <a:rPr lang="ne-NP" sz="3100" b="1" dirty="0">
                <a:cs typeface="Kalimati" pitchFamily="2"/>
              </a:rPr>
            </a:br>
            <a:r>
              <a:rPr lang="ne-NP" sz="3100" b="1" dirty="0" smtClean="0">
                <a:cs typeface="Kalimati" pitchFamily="2"/>
              </a:rPr>
              <a:t/>
            </a:r>
            <a:br>
              <a:rPr lang="ne-NP" sz="3100" b="1" dirty="0" smtClean="0">
                <a:cs typeface="Kalimati" pitchFamily="2"/>
              </a:rPr>
            </a:br>
            <a:endParaRPr lang="en-US" sz="3100" b="1" dirty="0">
              <a:cs typeface="Kalimati" pitchFamily="2"/>
            </a:endParaRPr>
          </a:p>
        </p:txBody>
      </p:sp>
      <p:cxnSp>
        <p:nvCxnSpPr>
          <p:cNvPr id="8" name="Straight Connector 7"/>
          <p:cNvCxnSpPr/>
          <p:nvPr/>
        </p:nvCxnSpPr>
        <p:spPr>
          <a:xfrm>
            <a:off x="609601" y="5029200"/>
            <a:ext cx="73411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1609" y="2895600"/>
            <a:ext cx="11658600" cy="3693319"/>
          </a:xfrm>
          <a:prstGeom prst="rect">
            <a:avLst/>
          </a:prstGeom>
        </p:spPr>
        <p:txBody>
          <a:bodyPr wrap="square">
            <a:spAutoFit/>
          </a:bodyPr>
          <a:lstStyle/>
          <a:p>
            <a:r>
              <a:rPr lang="ne-NP" dirty="0"/>
              <a:t>उदाहरण – </a:t>
            </a:r>
          </a:p>
          <a:p>
            <a:r>
              <a:rPr lang="ne-NP" dirty="0"/>
              <a:t>छानिएको कुनै एक गणना क्षेत्रमा लगत १ सूचीकरण गर्दाको जम्मा कृषिचलन संख्या </a:t>
            </a:r>
            <a:r>
              <a:rPr lang="ne-NP" dirty="0" smtClean="0"/>
              <a:t>= </a:t>
            </a:r>
            <a:r>
              <a:rPr lang="ne-NP" dirty="0"/>
              <a:t>१०९</a:t>
            </a:r>
          </a:p>
          <a:p>
            <a:r>
              <a:rPr lang="ne-NP" dirty="0"/>
              <a:t>राष्ट्रिय जनगणना २०७८ को सूचीकरणबाट प्राप्त जम्मा कृषिचलन संख्या </a:t>
            </a:r>
            <a:r>
              <a:rPr lang="ne-NP" dirty="0" smtClean="0"/>
              <a:t> = १०५</a:t>
            </a:r>
            <a:r>
              <a:rPr lang="en-US" dirty="0" smtClean="0"/>
              <a:t>,</a:t>
            </a:r>
          </a:p>
          <a:p>
            <a:r>
              <a:rPr lang="ne-NP" dirty="0" smtClean="0"/>
              <a:t> </a:t>
            </a:r>
          </a:p>
          <a:p>
            <a:r>
              <a:rPr lang="ne-NP" dirty="0" smtClean="0"/>
              <a:t>भए </a:t>
            </a:r>
            <a:r>
              <a:rPr lang="ne-NP" dirty="0"/>
              <a:t>छनौट यस प्रकार गर्नुपर्दछ </a:t>
            </a:r>
            <a:r>
              <a:rPr lang="ne-NP" dirty="0" smtClean="0"/>
              <a:t>।</a:t>
            </a:r>
            <a:endParaRPr lang="en-US" dirty="0" smtClean="0"/>
          </a:p>
          <a:p>
            <a:r>
              <a:rPr lang="ne-NP" dirty="0" smtClean="0"/>
              <a:t>  </a:t>
            </a:r>
            <a:endParaRPr lang="ne-NP" dirty="0"/>
          </a:p>
          <a:p>
            <a:r>
              <a:rPr lang="ne-NP" dirty="0"/>
              <a:t>   लगत १ वाट कायम हुन आएको कृषि चलन सङ्ख्या  </a:t>
            </a:r>
          </a:p>
          <a:p>
            <a:endParaRPr lang="ne-NP" dirty="0"/>
          </a:p>
          <a:p>
            <a:r>
              <a:rPr lang="ne-NP" dirty="0"/>
              <a:t>  राष्ट्रिय जनगणना २०७८ बाट प्राप्त कृषि चलन </a:t>
            </a:r>
            <a:r>
              <a:rPr lang="ne-NP" dirty="0" smtClean="0"/>
              <a:t>सङ्ख्या</a:t>
            </a:r>
            <a:endParaRPr lang="en-US" dirty="0" smtClean="0"/>
          </a:p>
          <a:p>
            <a:endParaRPr lang="ne-NP" dirty="0"/>
          </a:p>
          <a:p>
            <a:r>
              <a:rPr lang="ne-NP" dirty="0"/>
              <a:t>   = १०९ ⁄ १०५ = १.०३८ ≈ </a:t>
            </a:r>
            <a:r>
              <a:rPr lang="ne-NP" dirty="0" smtClean="0"/>
              <a:t>१.०४</a:t>
            </a:r>
            <a:endParaRPr lang="en-US" dirty="0" smtClean="0"/>
          </a:p>
          <a:p>
            <a:endParaRPr lang="ne-NP" dirty="0"/>
          </a:p>
          <a:p>
            <a:r>
              <a:rPr lang="ne-NP" dirty="0"/>
              <a:t>अव, </a:t>
            </a:r>
            <a:r>
              <a:rPr lang="ne-NP" dirty="0" smtClean="0"/>
              <a:t>सुपरिवेक्षक पुस्तिकामा दिएको मञ्जूषा </a:t>
            </a:r>
            <a:r>
              <a:rPr lang="ne-NP" dirty="0"/>
              <a:t>२ </a:t>
            </a:r>
            <a:r>
              <a:rPr lang="ne-NP" dirty="0" smtClean="0"/>
              <a:t>हेर्दा </a:t>
            </a:r>
            <a:r>
              <a:rPr lang="ne-NP" dirty="0"/>
              <a:t>यस गणना क्षेत्रमा गणना गर्नुपर्ने कृषि चलन सङ्ख्या २६ हुने भयो ।</a:t>
            </a:r>
            <a:endParaRPr lang="en-US" dirty="0"/>
          </a:p>
        </p:txBody>
      </p:sp>
    </p:spTree>
    <p:extLst>
      <p:ext uri="{BB962C8B-B14F-4D97-AF65-F5344CB8AC3E}">
        <p14:creationId xmlns:p14="http://schemas.microsoft.com/office/powerpoint/2010/main" val="171241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4664</TotalTime>
  <Words>1887</Words>
  <Application>Microsoft Office PowerPoint</Application>
  <PresentationFormat>Custom</PresentationFormat>
  <Paragraphs>330</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राष्ट्रिय कृषिगणना २०७८ प्रशिक्षकको लागि क्षेत्रीयस्तरको तालिम मितिः चैत १६, २०७८ बाँके, मोरङ  </vt:lpstr>
      <vt:lpstr>PowerPoint Presentation</vt:lpstr>
      <vt:lpstr>PowerPoint Presentation</vt:lpstr>
      <vt:lpstr>कृषक परिवार छनोट विधि</vt:lpstr>
      <vt:lpstr>कृषक परिवार छनोट विधि    </vt:lpstr>
      <vt:lpstr>कृषक परिवार छनोट विधि    </vt:lpstr>
      <vt:lpstr>कृषक परिवार छनोट विधि   </vt:lpstr>
      <vt:lpstr> </vt:lpstr>
      <vt:lpstr>  कृषक परिवार छनोट विधि  </vt:lpstr>
      <vt:lpstr>कृषक परिवार छनोट विधि  </vt:lpstr>
      <vt:lpstr>  कृषक परिवार छनोट विधि    </vt:lpstr>
      <vt:lpstr>  कृषक परिवार छनोट विधि   </vt:lpstr>
      <vt:lpstr>  कृषक परिवार छनोट विधि    </vt:lpstr>
      <vt:lpstr>PowerPoint Presentation</vt:lpstr>
      <vt:lpstr>  कृषक परिवार छनोट विधि   </vt:lpstr>
      <vt:lpstr>  कृषक परिवार छनोट विधि   </vt:lpstr>
      <vt:lpstr>  कृषक परिवार छनोट विधि    </vt:lpstr>
      <vt:lpstr>PowerPoint Presentation</vt:lpstr>
      <vt:lpstr>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कृषक परिवार छनोट विधि    </vt:lpstr>
      <vt:lpstr>  छनोट विधि (सारांश)   </vt:lpstr>
      <vt:lpstr> छनोट विधि (सारांश)   </vt:lpstr>
      <vt:lpstr>  छनोट विधि (सारांश)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603</cp:revision>
  <dcterms:created xsi:type="dcterms:W3CDTF">2006-08-16T00:00:00Z</dcterms:created>
  <dcterms:modified xsi:type="dcterms:W3CDTF">2022-03-21T08:16:03Z</dcterms:modified>
</cp:coreProperties>
</file>